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 Agius" initials="AA" lastIdx="1" clrIdx="0">
    <p:extLst>
      <p:ext uri="{19B8F6BF-5375-455C-9EA6-DF929625EA0E}">
        <p15:presenceInfo xmlns:p15="http://schemas.microsoft.com/office/powerpoint/2012/main" userId="158d5e55d6dd2b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Agius" userId="158d5e55d6dd2b4c" providerId="LiveId" clId="{ABC59346-A893-488C-8209-E71210259ECF}"/>
    <pc:docChg chg="custSel addSld modSld sldOrd">
      <pc:chgData name="Adrian Agius" userId="158d5e55d6dd2b4c" providerId="LiveId" clId="{ABC59346-A893-488C-8209-E71210259ECF}" dt="2017-09-29T07:32:08.163" v="693" actId="20577"/>
      <pc:docMkLst>
        <pc:docMk/>
      </pc:docMkLst>
      <pc:sldChg chg="modSp">
        <pc:chgData name="Adrian Agius" userId="158d5e55d6dd2b4c" providerId="LiveId" clId="{ABC59346-A893-488C-8209-E71210259ECF}" dt="2017-09-29T07:23:17.153" v="63" actId="20577"/>
        <pc:sldMkLst>
          <pc:docMk/>
          <pc:sldMk cId="1447763272" sldId="257"/>
        </pc:sldMkLst>
        <pc:spChg chg="mod">
          <ac:chgData name="Adrian Agius" userId="158d5e55d6dd2b4c" providerId="LiveId" clId="{ABC59346-A893-488C-8209-E71210259ECF}" dt="2017-09-29T07:23:17.153" v="63" actId="20577"/>
          <ac:spMkLst>
            <pc:docMk/>
            <pc:sldMk cId="1447763272" sldId="257"/>
            <ac:spMk id="3" creationId="{31670CFA-413B-40D2-9711-4772B2B3D422}"/>
          </ac:spMkLst>
        </pc:spChg>
      </pc:sldChg>
      <pc:sldChg chg="modSp">
        <pc:chgData name="Adrian Agius" userId="158d5e55d6dd2b4c" providerId="LiveId" clId="{ABC59346-A893-488C-8209-E71210259ECF}" dt="2017-09-29T07:23:46.193" v="81" actId="20577"/>
        <pc:sldMkLst>
          <pc:docMk/>
          <pc:sldMk cId="2599262255" sldId="258"/>
        </pc:sldMkLst>
        <pc:spChg chg="mod">
          <ac:chgData name="Adrian Agius" userId="158d5e55d6dd2b4c" providerId="LiveId" clId="{ABC59346-A893-488C-8209-E71210259ECF}" dt="2017-09-29T07:23:46.193" v="81" actId="20577"/>
          <ac:spMkLst>
            <pc:docMk/>
            <pc:sldMk cId="2599262255" sldId="258"/>
            <ac:spMk id="3" creationId="{02E69631-C119-4A00-BA4F-732479E72B89}"/>
          </ac:spMkLst>
        </pc:spChg>
      </pc:sldChg>
      <pc:sldChg chg="modSp">
        <pc:chgData name="Adrian Agius" userId="158d5e55d6dd2b4c" providerId="LiveId" clId="{ABC59346-A893-488C-8209-E71210259ECF}" dt="2017-09-29T07:25:32.986" v="118" actId="20577"/>
        <pc:sldMkLst>
          <pc:docMk/>
          <pc:sldMk cId="3816908967" sldId="259"/>
        </pc:sldMkLst>
        <pc:spChg chg="mod">
          <ac:chgData name="Adrian Agius" userId="158d5e55d6dd2b4c" providerId="LiveId" clId="{ABC59346-A893-488C-8209-E71210259ECF}" dt="2017-09-29T07:25:32.986" v="118" actId="20577"/>
          <ac:spMkLst>
            <pc:docMk/>
            <pc:sldMk cId="3816908967" sldId="259"/>
            <ac:spMk id="3" creationId="{B0824144-F7D5-408D-AD42-7F5A1FCB7D61}"/>
          </ac:spMkLst>
        </pc:spChg>
      </pc:sldChg>
      <pc:sldChg chg="modSp">
        <pc:chgData name="Adrian Agius" userId="158d5e55d6dd2b4c" providerId="LiveId" clId="{ABC59346-A893-488C-8209-E71210259ECF}" dt="2017-09-29T07:26:32.389" v="190" actId="20577"/>
        <pc:sldMkLst>
          <pc:docMk/>
          <pc:sldMk cId="3717830597" sldId="260"/>
        </pc:sldMkLst>
        <pc:spChg chg="mod">
          <ac:chgData name="Adrian Agius" userId="158d5e55d6dd2b4c" providerId="LiveId" clId="{ABC59346-A893-488C-8209-E71210259ECF}" dt="2017-09-29T07:26:32.389" v="190" actId="20577"/>
          <ac:spMkLst>
            <pc:docMk/>
            <pc:sldMk cId="3717830597" sldId="260"/>
            <ac:spMk id="3" creationId="{461EE2B5-4337-4B4F-A8C9-13B150DDC82B}"/>
          </ac:spMkLst>
        </pc:spChg>
      </pc:sldChg>
      <pc:sldChg chg="modSp">
        <pc:chgData name="Adrian Agius" userId="158d5e55d6dd2b4c" providerId="LiveId" clId="{ABC59346-A893-488C-8209-E71210259ECF}" dt="2017-09-29T07:29:00.993" v="379" actId="20577"/>
        <pc:sldMkLst>
          <pc:docMk/>
          <pc:sldMk cId="2840262626" sldId="261"/>
        </pc:sldMkLst>
        <pc:spChg chg="mod">
          <ac:chgData name="Adrian Agius" userId="158d5e55d6dd2b4c" providerId="LiveId" clId="{ABC59346-A893-488C-8209-E71210259ECF}" dt="2017-09-29T07:29:00.993" v="379" actId="20577"/>
          <ac:spMkLst>
            <pc:docMk/>
            <pc:sldMk cId="2840262626" sldId="261"/>
            <ac:spMk id="3" creationId="{F47AFE82-0E46-42C5-91C7-10515AE141BB}"/>
          </ac:spMkLst>
        </pc:spChg>
      </pc:sldChg>
      <pc:sldChg chg="addSp modSp">
        <pc:chgData name="Adrian Agius" userId="158d5e55d6dd2b4c" providerId="LiveId" clId="{ABC59346-A893-488C-8209-E71210259ECF}" dt="2017-09-29T05:38:50.121" v="59" actId="208"/>
        <pc:sldMkLst>
          <pc:docMk/>
          <pc:sldMk cId="2932625088" sldId="265"/>
        </pc:sldMkLst>
        <pc:spChg chg="mod">
          <ac:chgData name="Adrian Agius" userId="158d5e55d6dd2b4c" providerId="LiveId" clId="{ABC59346-A893-488C-8209-E71210259ECF}" dt="2017-09-29T05:38:09.998" v="56" actId="14100"/>
          <ac:spMkLst>
            <pc:docMk/>
            <pc:sldMk cId="2932625088" sldId="265"/>
            <ac:spMk id="2" creationId="{13371DD8-5D7E-4F50-A52D-892DB6638C67}"/>
          </ac:spMkLst>
        </pc:spChg>
        <pc:picChg chg="add mod">
          <ac:chgData name="Adrian Agius" userId="158d5e55d6dd2b4c" providerId="LiveId" clId="{ABC59346-A893-488C-8209-E71210259ECF}" dt="2017-09-29T05:38:50.121" v="59" actId="208"/>
          <ac:picMkLst>
            <pc:docMk/>
            <pc:sldMk cId="2932625088" sldId="265"/>
            <ac:picMk id="4" creationId="{F1421637-EEC9-401F-8C66-49393C6880E6}"/>
          </ac:picMkLst>
        </pc:picChg>
        <pc:picChg chg="mod">
          <ac:chgData name="Adrian Agius" userId="158d5e55d6dd2b4c" providerId="LiveId" clId="{ABC59346-A893-488C-8209-E71210259ECF}" dt="2017-09-29T05:38:37.660" v="57" actId="208"/>
          <ac:picMkLst>
            <pc:docMk/>
            <pc:sldMk cId="2932625088" sldId="265"/>
            <ac:picMk id="5" creationId="{369CBDFC-7FB2-4A03-9031-CB4EE71BA16B}"/>
          </ac:picMkLst>
        </pc:picChg>
        <pc:picChg chg="mod">
          <ac:chgData name="Adrian Agius" userId="158d5e55d6dd2b4c" providerId="LiveId" clId="{ABC59346-A893-488C-8209-E71210259ECF}" dt="2017-09-29T05:38:45.043" v="58" actId="208"/>
          <ac:picMkLst>
            <pc:docMk/>
            <pc:sldMk cId="2932625088" sldId="265"/>
            <ac:picMk id="7" creationId="{EAB1A232-B658-4B05-88B9-C7E9A58E3717}"/>
          </ac:picMkLst>
        </pc:picChg>
      </pc:sldChg>
      <pc:sldChg chg="ord">
        <pc:chgData name="Adrian Agius" userId="158d5e55d6dd2b4c" providerId="LiveId" clId="{ABC59346-A893-488C-8209-E71210259ECF}" dt="2017-09-29T07:29:41.307" v="380"/>
        <pc:sldMkLst>
          <pc:docMk/>
          <pc:sldMk cId="7289886" sldId="266"/>
        </pc:sldMkLst>
      </pc:sldChg>
      <pc:sldChg chg="modSp add">
        <pc:chgData name="Adrian Agius" userId="158d5e55d6dd2b4c" providerId="LiveId" clId="{ABC59346-A893-488C-8209-E71210259ECF}" dt="2017-09-29T07:32:08.163" v="693" actId="20577"/>
        <pc:sldMkLst>
          <pc:docMk/>
          <pc:sldMk cId="2713006785" sldId="267"/>
        </pc:sldMkLst>
        <pc:spChg chg="mod">
          <ac:chgData name="Adrian Agius" userId="158d5e55d6dd2b4c" providerId="LiveId" clId="{ABC59346-A893-488C-8209-E71210259ECF}" dt="2017-09-26T07:23:24.505" v="12" actId="20577"/>
          <ac:spMkLst>
            <pc:docMk/>
            <pc:sldMk cId="2713006785" sldId="267"/>
            <ac:spMk id="2" creationId="{9C2DC8FD-05DE-4D2F-89EB-72289B28D184}"/>
          </ac:spMkLst>
        </pc:spChg>
        <pc:spChg chg="mod">
          <ac:chgData name="Adrian Agius" userId="158d5e55d6dd2b4c" providerId="LiveId" clId="{ABC59346-A893-488C-8209-E71210259ECF}" dt="2017-09-29T07:32:08.163" v="693" actId="20577"/>
          <ac:spMkLst>
            <pc:docMk/>
            <pc:sldMk cId="2713006785" sldId="267"/>
            <ac:spMk id="3" creationId="{0F3D929F-202B-4FA6-BAF9-7A5B2FDBB7CC}"/>
          </ac:spMkLst>
        </pc:spChg>
      </pc:sldChg>
      <pc:sldChg chg="modSp add">
        <pc:chgData name="Adrian Agius" userId="158d5e55d6dd2b4c" providerId="LiveId" clId="{ABC59346-A893-488C-8209-E71210259ECF}" dt="2017-09-26T07:23:56.915" v="51" actId="20577"/>
        <pc:sldMkLst>
          <pc:docMk/>
          <pc:sldMk cId="995768286" sldId="268"/>
        </pc:sldMkLst>
        <pc:spChg chg="mod">
          <ac:chgData name="Adrian Agius" userId="158d5e55d6dd2b4c" providerId="LiveId" clId="{ABC59346-A893-488C-8209-E71210259ECF}" dt="2017-09-26T07:23:56.915" v="51" actId="20577"/>
          <ac:spMkLst>
            <pc:docMk/>
            <pc:sldMk cId="995768286" sldId="268"/>
            <ac:spMk id="2" creationId="{AD7D14D0-3FB7-445B-836B-0E5887149633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26T09:22:53.593" idx="1">
    <p:pos x="10" y="10"/>
    <p:text>I shall be brief so as to give time for discussion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0C46-12E8-4B56-BE61-9D04511B4320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D545-F682-447E-9712-C023E97E099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07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0C46-12E8-4B56-BE61-9D04511B4320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D545-F682-447E-9712-C023E97E0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7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0C46-12E8-4B56-BE61-9D04511B4320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D545-F682-447E-9712-C023E97E0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0C46-12E8-4B56-BE61-9D04511B4320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D545-F682-447E-9712-C023E97E0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64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0C46-12E8-4B56-BE61-9D04511B4320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D545-F682-447E-9712-C023E97E099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6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0C46-12E8-4B56-BE61-9D04511B4320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D545-F682-447E-9712-C023E97E0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9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0C46-12E8-4B56-BE61-9D04511B4320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D545-F682-447E-9712-C023E97E0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7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0C46-12E8-4B56-BE61-9D04511B4320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D545-F682-447E-9712-C023E97E0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1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0C46-12E8-4B56-BE61-9D04511B4320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D545-F682-447E-9712-C023E97E0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D390C46-12E8-4B56-BE61-9D04511B4320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60D545-F682-447E-9712-C023E97E0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7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0C46-12E8-4B56-BE61-9D04511B4320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0D545-F682-447E-9712-C023E97E0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80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390C46-12E8-4B56-BE61-9D04511B4320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460D545-F682-447E-9712-C023E97E099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0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B184B-8DD9-4BFF-B5EB-A51791CF2D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UEMS council meetings October 2016 and April 2017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03D769-15C3-4248-B775-832B1B3390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Adrian M Agius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29C442-6AF1-4092-9E03-6EA62CCA4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422" y="4533582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19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754B4-8999-4701-AE74-EE4D8F7C3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ETR-European training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A4690-141A-4840-9E22-E65E2785E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Free movement of medical specialists in Europe</a:t>
            </a:r>
          </a:p>
          <a:p>
            <a:r>
              <a:rPr lang="en-US" sz="3200" dirty="0"/>
              <a:t>Promote </a:t>
            </a:r>
            <a:r>
              <a:rPr lang="en-US" sz="3200" dirty="0" err="1"/>
              <a:t>Harmonised</a:t>
            </a:r>
            <a:r>
              <a:rPr lang="en-US" sz="3200" dirty="0"/>
              <a:t> training</a:t>
            </a:r>
          </a:p>
          <a:p>
            <a:r>
              <a:rPr lang="en-US" sz="3200" dirty="0"/>
              <a:t>The UEMS respects individual countries’ training </a:t>
            </a:r>
            <a:r>
              <a:rPr lang="en-US" sz="3200" dirty="0" err="1"/>
              <a:t>programmes</a:t>
            </a:r>
            <a:endParaRPr lang="en-US" sz="3200" dirty="0"/>
          </a:p>
          <a:p>
            <a:r>
              <a:rPr lang="en-US" sz="3200" dirty="0" err="1"/>
              <a:t>Hoever</a:t>
            </a:r>
            <a:r>
              <a:rPr lang="en-US" sz="3200" dirty="0"/>
              <a:t> not all specialties are recognized in all countries</a:t>
            </a:r>
          </a:p>
          <a:p>
            <a:r>
              <a:rPr lang="en-US" sz="3200" dirty="0"/>
              <a:t>ETR to complement national training</a:t>
            </a:r>
          </a:p>
          <a:p>
            <a:r>
              <a:rPr lang="en-US" sz="3200" dirty="0"/>
              <a:t>Entails review of training in different countries, produce a high quality </a:t>
            </a:r>
            <a:r>
              <a:rPr lang="en-US" sz="3200" dirty="0" err="1"/>
              <a:t>programme</a:t>
            </a:r>
            <a:r>
              <a:rPr lang="en-US" sz="3200" dirty="0"/>
              <a:t> and submit to UEMS council for approval</a:t>
            </a:r>
          </a:p>
        </p:txBody>
      </p:sp>
    </p:spTree>
    <p:extLst>
      <p:ext uri="{BB962C8B-B14F-4D97-AF65-F5344CB8AC3E}">
        <p14:creationId xmlns:p14="http://schemas.microsoft.com/office/powerpoint/2010/main" val="1411739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DC8FD-05DE-4D2F-89EB-72289B28D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MJC vertigo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D929F-202B-4FA6-BAF9-7A5B2FDBB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Proposed by neurologists (Alex </a:t>
            </a:r>
            <a:r>
              <a:rPr lang="en-US" sz="3200" dirty="0" err="1"/>
              <a:t>Birsdorff</a:t>
            </a:r>
            <a:r>
              <a:rPr lang="en-US" sz="3200"/>
              <a:t>)</a:t>
            </a:r>
            <a:endParaRPr lang="en-US" sz="3200" dirty="0"/>
          </a:p>
          <a:p>
            <a:r>
              <a:rPr lang="en-US" sz="3200" dirty="0"/>
              <a:t>Initially thought as cooperation/two way knowledge transfer in this complex clinical area</a:t>
            </a:r>
          </a:p>
          <a:p>
            <a:r>
              <a:rPr lang="en-US" sz="3200" dirty="0"/>
              <a:t>Curriculum/training documents-refused, we already have joint Otology/EANO subspecialty document, do not want further duplication</a:t>
            </a:r>
          </a:p>
          <a:p>
            <a:r>
              <a:rPr lang="en-US" sz="3200" dirty="0"/>
              <a:t>Further talks Brussels October 2017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3006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8656-BBEC-48F4-B71A-B4AC65EDC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1C57E-E43D-497F-998F-233F164B1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Competency based</a:t>
            </a:r>
          </a:p>
          <a:p>
            <a:r>
              <a:rPr lang="en-US" sz="3200" dirty="0"/>
              <a:t>Duration of training</a:t>
            </a:r>
          </a:p>
          <a:p>
            <a:r>
              <a:rPr lang="en-US" sz="3200" dirty="0"/>
              <a:t>European specialist as a clinician, academic, team leader</a:t>
            </a:r>
          </a:p>
          <a:p>
            <a:r>
              <a:rPr lang="en-US" sz="3200" dirty="0"/>
              <a:t>Discussion with specialties of </a:t>
            </a:r>
            <a:r>
              <a:rPr lang="en-US" sz="3200" dirty="0" err="1"/>
              <a:t>neighbouring</a:t>
            </a:r>
            <a:r>
              <a:rPr lang="en-US" sz="3200" dirty="0"/>
              <a:t> clinical areas</a:t>
            </a:r>
          </a:p>
          <a:p>
            <a:r>
              <a:rPr lang="en-US" sz="3200" dirty="0"/>
              <a:t>Standards of training departments and visitations</a:t>
            </a:r>
          </a:p>
          <a:p>
            <a:r>
              <a:rPr lang="en-US" sz="3200" dirty="0"/>
              <a:t>Examinations</a:t>
            </a:r>
          </a:p>
          <a:p>
            <a:r>
              <a:rPr lang="en-US" sz="3200"/>
              <a:t>Fellowships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89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D14D0-3FB7-445B-836B-0E5887149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F0481-1111-4443-A58A-B113C35E8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6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5BF71-B755-4A93-9AAB-7E734777D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53040" cy="1450757"/>
          </a:xfrm>
        </p:spPr>
        <p:txBody>
          <a:bodyPr>
            <a:noAutofit/>
          </a:bodyPr>
          <a:lstStyle/>
          <a:p>
            <a:r>
              <a:rPr lang="en-US" sz="4000" dirty="0"/>
              <a:t>Proposal to change ORL official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70CFA-413B-40D2-9711-4772B2B3D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Proposal to change our name to ORL Head and Neck in Oct 2015 met with resistance mainly from Maxillofacial board </a:t>
            </a:r>
          </a:p>
          <a:p>
            <a:r>
              <a:rPr lang="en-US" sz="3200" dirty="0"/>
              <a:t>April 2016 Proposal by Maxillofacial so that a change in any board’s name would have to be approved by all other sections with an interest in that area </a:t>
            </a:r>
          </a:p>
          <a:p>
            <a:r>
              <a:rPr lang="en-US" sz="3200" dirty="0"/>
              <a:t>Subsequent correspondence and arguments. UEMS April meeting cancelled due to terrorist attacks in Brussels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776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3234F-E8D4-4DF8-ABA5-BA2EFF5FB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Meeting between Adrian Agius and maxillofacial Board in presence of UEMS council (Brussels Oct 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69631-C119-4A00-BA4F-732479E72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ORL predates maxillofacial specialty</a:t>
            </a:r>
          </a:p>
          <a:p>
            <a:r>
              <a:rPr lang="en-US" sz="3200" dirty="0"/>
              <a:t>ORL specialists see and treat more patients with head and neck conditions that Maxillofacial</a:t>
            </a:r>
          </a:p>
          <a:p>
            <a:r>
              <a:rPr lang="en-US" sz="3200" dirty="0"/>
              <a:t>In most countries, ORL outnumber maxillofacial many times (30,000 vs 3000) and patients are seen, diagnosed and treated by ORL</a:t>
            </a:r>
          </a:p>
          <a:p>
            <a:r>
              <a:rPr lang="en-US" sz="3200" dirty="0"/>
              <a:t>Prague declaration-UEMS Board and section meeting Oct 2016</a:t>
            </a:r>
          </a:p>
          <a:p>
            <a:r>
              <a:rPr lang="en-US" sz="3200" dirty="0"/>
              <a:t>ORL harmonization of  training, EBE ORL exam, standard logbook since many years, specialty training </a:t>
            </a:r>
            <a:r>
              <a:rPr lang="en-US" sz="3200" dirty="0" err="1"/>
              <a:t>programmes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9262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B8555-B10E-45FA-9302-6249512EC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24144-F7D5-408D-AD42-7F5A1FCB7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Offered name change maxillofacial to craniomaxillofacial-refused</a:t>
            </a:r>
          </a:p>
          <a:p>
            <a:r>
              <a:rPr lang="en-US" sz="3200" dirty="0"/>
              <a:t>Council will not support a name change for ORL unless there is consensus. Put forward the idea of a MJC (multidisciplinary joint committee) on Head and Neck</a:t>
            </a:r>
          </a:p>
          <a:p>
            <a:r>
              <a:rPr lang="en-US" sz="3200" dirty="0"/>
              <a:t>This idea was then tabled by the secretary of maxillofacial (Patrick </a:t>
            </a:r>
            <a:r>
              <a:rPr lang="en-US" sz="3200" dirty="0" err="1"/>
              <a:t>Magennis</a:t>
            </a:r>
            <a:r>
              <a:rPr lang="en-US" sz="3200" dirty="0"/>
              <a:t>) in December 2016, who then modified it from Head and Neck oncology to all benign and malignant head and neck conditions. Implications. </a:t>
            </a:r>
          </a:p>
        </p:txBody>
      </p:sp>
    </p:spTree>
    <p:extLst>
      <p:ext uri="{BB962C8B-B14F-4D97-AF65-F5344CB8AC3E}">
        <p14:creationId xmlns:p14="http://schemas.microsoft.com/office/powerpoint/2010/main" val="3816908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4DECA-0DC2-4081-98B7-C7AF933C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April 2017 (Tel Aviv)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EE2B5-4337-4B4F-A8C9-13B150DDC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New structure of UEMS : three groups representing sections, we are in Group II (surgical). Chairmen of groups on extended UEMS central council, having advisory but no voting capacity</a:t>
            </a:r>
          </a:p>
          <a:p>
            <a:r>
              <a:rPr lang="en-US" sz="3200" dirty="0"/>
              <a:t>Proposal discussed at Group II meeting before going to plenary session.</a:t>
            </a:r>
          </a:p>
          <a:p>
            <a:r>
              <a:rPr lang="en-US" sz="3200" dirty="0"/>
              <a:t>Presentation by ORL with arguments against, supported by Radiation Oncology.</a:t>
            </a:r>
          </a:p>
          <a:p>
            <a:r>
              <a:rPr lang="en-US" sz="3200" dirty="0"/>
              <a:t>Support of the MJC by UEMS council president and vice president as marked by their presence together at the meeting</a:t>
            </a:r>
          </a:p>
        </p:txBody>
      </p:sp>
    </p:spTree>
    <p:extLst>
      <p:ext uri="{BB962C8B-B14F-4D97-AF65-F5344CB8AC3E}">
        <p14:creationId xmlns:p14="http://schemas.microsoft.com/office/powerpoint/2010/main" val="371783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71DD8-5D7E-4F50-A52D-892DB6638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5979381" cy="1450757"/>
          </a:xfrm>
        </p:spPr>
        <p:txBody>
          <a:bodyPr/>
          <a:lstStyle/>
          <a:p>
            <a:r>
              <a:rPr lang="en-US" dirty="0"/>
              <a:t>Tel Aviv April 2017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9CBDFC-7FB2-4A03-9031-CB4EE71BA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27" y="1956122"/>
            <a:ext cx="6762601" cy="3803963"/>
          </a:xfrm>
          <a:ln>
            <a:solidFill>
              <a:schemeClr val="accent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B1A232-B658-4B05-88B9-C7E9A58E3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034" y="789120"/>
            <a:ext cx="4194121" cy="235919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421637-EEC9-401F-8C66-49393C688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50" y="3366051"/>
            <a:ext cx="3578087" cy="268356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932625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C85AD-2AC6-4993-8A26-58AD0C2C5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in April 2017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AFE82-0E46-42C5-91C7-10515AE14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91115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Options open to ORL: </a:t>
            </a:r>
          </a:p>
          <a:p>
            <a:r>
              <a:rPr lang="en-US" sz="3200" dirty="0"/>
              <a:t>refuse and risk approval against our wishes any way if put forward by Council at plenary session where national societies vote (Boards and Sections do not have any vote)</a:t>
            </a:r>
          </a:p>
          <a:p>
            <a:r>
              <a:rPr lang="en-US" sz="3200" dirty="0"/>
              <a:t>Approve, participate and influence talks within the MJC maybe in direction of oncological and palliative care of head and neck cancer </a:t>
            </a:r>
          </a:p>
          <a:p>
            <a:r>
              <a:rPr lang="en-US" sz="3200" dirty="0"/>
              <a:t>Therefore in a compromise early morning meeting chaired by VP </a:t>
            </a:r>
            <a:r>
              <a:rPr lang="en-US" sz="3200" dirty="0" err="1"/>
              <a:t>Papalois</a:t>
            </a:r>
            <a:r>
              <a:rPr lang="en-US" sz="3200" dirty="0"/>
              <a:t>, the proposal for MJC was taken off the table for the plenary session and a working group set up to discuss the terms of reference of the MJC. NO meetings since April.</a:t>
            </a:r>
          </a:p>
        </p:txBody>
      </p:sp>
    </p:spTree>
    <p:extLst>
      <p:ext uri="{BB962C8B-B14F-4D97-AF65-F5344CB8AC3E}">
        <p14:creationId xmlns:p14="http://schemas.microsoft.com/office/powerpoint/2010/main" val="284026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D66B9-AE58-4F02-B1C5-C302214BF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set by ORL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D3922-1A5E-4D10-B182-432A746AB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The role of the MJC is not to influence training requirements in any other section which may already have its training </a:t>
            </a:r>
            <a:r>
              <a:rPr lang="en-US" sz="3200" dirty="0" err="1"/>
              <a:t>programmes</a:t>
            </a:r>
            <a:r>
              <a:rPr lang="en-US" sz="3200" dirty="0"/>
              <a:t> in place</a:t>
            </a:r>
          </a:p>
          <a:p>
            <a:r>
              <a:rPr lang="en-US" sz="3200" dirty="0"/>
              <a:t>MJC working group to be set up so as to set terms of reference by Oct 2017 (Brussels meeting)</a:t>
            </a:r>
          </a:p>
          <a:p>
            <a:r>
              <a:rPr lang="en-US" sz="3200" dirty="0"/>
              <a:t>NB Many delegates were absent in Tel Aviv</a:t>
            </a:r>
          </a:p>
          <a:p>
            <a:r>
              <a:rPr lang="en-US" sz="3200" dirty="0"/>
              <a:t>Meetings attended by Nash Patel from Irish national delegation, who also is ORL HNS</a:t>
            </a:r>
          </a:p>
        </p:txBody>
      </p:sp>
    </p:spTree>
    <p:extLst>
      <p:ext uri="{BB962C8B-B14F-4D97-AF65-F5344CB8AC3E}">
        <p14:creationId xmlns:p14="http://schemas.microsoft.com/office/powerpoint/2010/main" val="2571137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95C4-2377-4C06-99AC-78BE71E05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EACCME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0A244-1955-4994-9DD6-9BA310819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7396480" cy="4023360"/>
          </a:xfrm>
        </p:spPr>
        <p:txBody>
          <a:bodyPr>
            <a:normAutofit/>
          </a:bodyPr>
          <a:lstStyle/>
          <a:p>
            <a:r>
              <a:rPr lang="en-US" sz="3200" dirty="0"/>
              <a:t>Payments for 2016 and 2017 due to Sections have been withheld by Central council to help pay for </a:t>
            </a:r>
            <a:r>
              <a:rPr lang="en-US" sz="3200" dirty="0" err="1"/>
              <a:t>Domus</a:t>
            </a:r>
            <a:r>
              <a:rPr lang="en-US" sz="3200" dirty="0"/>
              <a:t> </a:t>
            </a:r>
            <a:r>
              <a:rPr lang="en-US" sz="3200" dirty="0" err="1"/>
              <a:t>Medica</a:t>
            </a:r>
            <a:endParaRPr lang="en-US" sz="3200" dirty="0"/>
          </a:p>
          <a:p>
            <a:r>
              <a:rPr lang="en-US" sz="3200" dirty="0"/>
              <a:t>They will start to be repaid to the Sections in 2018 with 3% interest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61F154-9D90-4261-9A59-687107800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65" y="1801708"/>
            <a:ext cx="2406015" cy="42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530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110</TotalTime>
  <Words>682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Retrospect</vt:lpstr>
      <vt:lpstr>UEMS council meetings October 2016 and April 2017</vt:lpstr>
      <vt:lpstr>Proposal to change ORL official name</vt:lpstr>
      <vt:lpstr>Meeting between Adrian Agius and maxillofacial Board in presence of UEMS council (Brussels Oct 2016)</vt:lpstr>
      <vt:lpstr>Meeting (3)</vt:lpstr>
      <vt:lpstr>April 2017 (Tel Aviv)</vt:lpstr>
      <vt:lpstr>Tel Aviv April 2017</vt:lpstr>
      <vt:lpstr>Options in April 2017 </vt:lpstr>
      <vt:lpstr>Conditions set by ORL</vt:lpstr>
      <vt:lpstr>EACCME</vt:lpstr>
      <vt:lpstr>ETR-European training Requirements</vt:lpstr>
      <vt:lpstr>MJC vertigo </vt:lpstr>
      <vt:lpstr>ETR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UEMS council meetings October 2016 and April 2017</dc:title>
  <dc:creator>Adrian Agius</dc:creator>
  <cp:lastModifiedBy>Adrian Agius</cp:lastModifiedBy>
  <cp:revision>8</cp:revision>
  <dcterms:created xsi:type="dcterms:W3CDTF">2017-09-16T16:32:52Z</dcterms:created>
  <dcterms:modified xsi:type="dcterms:W3CDTF">2017-09-29T07:32:08Z</dcterms:modified>
</cp:coreProperties>
</file>