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80" r:id="rId2"/>
    <p:sldId id="304" r:id="rId3"/>
    <p:sldId id="305" r:id="rId4"/>
    <p:sldId id="303" r:id="rId5"/>
    <p:sldId id="256" r:id="rId6"/>
    <p:sldId id="257" r:id="rId7"/>
    <p:sldId id="258" r:id="rId8"/>
    <p:sldId id="259" r:id="rId9"/>
    <p:sldId id="260" r:id="rId10"/>
    <p:sldId id="261" r:id="rId11"/>
    <p:sldId id="268" r:id="rId12"/>
    <p:sldId id="269" r:id="rId13"/>
    <p:sldId id="270" r:id="rId14"/>
    <p:sldId id="271" r:id="rId15"/>
    <p:sldId id="275" r:id="rId16"/>
    <p:sldId id="278" r:id="rId17"/>
    <p:sldId id="279" r:id="rId18"/>
    <p:sldId id="283" r:id="rId19"/>
    <p:sldId id="272" r:id="rId20"/>
    <p:sldId id="282" r:id="rId21"/>
    <p:sldId id="284" r:id="rId22"/>
    <p:sldId id="285" r:id="rId23"/>
    <p:sldId id="286" r:id="rId24"/>
    <p:sldId id="287" r:id="rId25"/>
    <p:sldId id="288" r:id="rId26"/>
    <p:sldId id="289" r:id="rId27"/>
    <p:sldId id="290" r:id="rId28"/>
    <p:sldId id="292" r:id="rId29"/>
    <p:sldId id="291" r:id="rId30"/>
    <p:sldId id="293" r:id="rId31"/>
    <p:sldId id="294" r:id="rId32"/>
    <p:sldId id="295" r:id="rId33"/>
    <p:sldId id="297" r:id="rId34"/>
    <p:sldId id="296" r:id="rId35"/>
    <p:sldId id="298" r:id="rId36"/>
    <p:sldId id="299" r:id="rId37"/>
    <p:sldId id="301" r:id="rId38"/>
    <p:sldId id="302" r:id="rId39"/>
    <p:sldId id="263" r:id="rId40"/>
    <p:sldId id="264" r:id="rId41"/>
    <p:sldId id="265" r:id="rId42"/>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8" autoAdjust="0"/>
    <p:restoredTop sz="64622" autoAdjust="0"/>
  </p:normalViewPr>
  <p:slideViewPr>
    <p:cSldViewPr>
      <p:cViewPr varScale="1">
        <p:scale>
          <a:sx n="49" d="100"/>
          <a:sy n="49" d="100"/>
        </p:scale>
        <p:origin x="-17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5037D-8E79-491E-AC12-C133FCAC07FE}" type="datetimeFigureOut">
              <a:rPr lang="en-US" smtClean="0"/>
              <a:pPr/>
              <a:t>10/6/2012</a:t>
            </a:fld>
            <a:endParaRPr lang="en-US"/>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7DDDA1-778D-49F7-9FF5-7997090830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en-US" dirty="0" smtClean="0"/>
              <a:t>What I am going to do is first of all to update you about the activity in the</a:t>
            </a:r>
            <a:r>
              <a:rPr lang="en-US" baseline="0" dirty="0" smtClean="0"/>
              <a:t> –EACCME-ORL group since we met in Izmir a year ago. Secondly, I am going to introduce you to a document about E-learning programs that came from Brussels previously this year.</a:t>
            </a:r>
          </a:p>
        </p:txBody>
      </p:sp>
      <p:sp>
        <p:nvSpPr>
          <p:cNvPr id="4" name="Plassholder for lysbildenummer 3"/>
          <p:cNvSpPr>
            <a:spLocks noGrp="1"/>
          </p:cNvSpPr>
          <p:nvPr>
            <p:ph type="sldNum" sz="quarter" idx="10"/>
          </p:nvPr>
        </p:nvSpPr>
        <p:spPr/>
        <p:txBody>
          <a:bodyPr/>
          <a:lstStyle/>
          <a:p>
            <a:fld id="{2A7DDDA1-778D-49F7-9FF5-7997090830D9}"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US" dirty="0"/>
          </a:p>
        </p:txBody>
      </p:sp>
      <p:sp>
        <p:nvSpPr>
          <p:cNvPr id="4" name="Plassholder for lysbildenummer 3"/>
          <p:cNvSpPr>
            <a:spLocks noGrp="1"/>
          </p:cNvSpPr>
          <p:nvPr>
            <p:ph type="sldNum" sz="quarter" idx="10"/>
          </p:nvPr>
        </p:nvSpPr>
        <p:spPr/>
        <p:txBody>
          <a:bodyPr/>
          <a:lstStyle/>
          <a:p>
            <a:fld id="{2A7DDDA1-778D-49F7-9FF5-7997090830D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en-US" baseline="0" dirty="0" smtClean="0"/>
              <a:t>As to the </a:t>
            </a:r>
            <a:r>
              <a:rPr lang="en-US" baseline="0" dirty="0" smtClean="0"/>
              <a:t>ECMEC group, I have the </a:t>
            </a:r>
            <a:r>
              <a:rPr lang="en-US" baseline="0" dirty="0" err="1" smtClean="0"/>
              <a:t>priviledge</a:t>
            </a:r>
            <a:r>
              <a:rPr lang="en-US" baseline="0" dirty="0" smtClean="0"/>
              <a:t> of working together  with a very </a:t>
            </a:r>
            <a:r>
              <a:rPr lang="en-US" baseline="0" dirty="0" err="1" smtClean="0"/>
              <a:t>distingushed</a:t>
            </a:r>
            <a:r>
              <a:rPr lang="en-US" baseline="0" dirty="0" smtClean="0"/>
              <a:t> group  of   very intelligent, very competent an very nice </a:t>
            </a:r>
            <a:r>
              <a:rPr lang="en-US" baseline="0" dirty="0" err="1" smtClean="0"/>
              <a:t>collegeus</a:t>
            </a:r>
            <a:r>
              <a:rPr lang="en-US" baseline="0" dirty="0" smtClean="0"/>
              <a:t> and we </a:t>
            </a:r>
            <a:r>
              <a:rPr lang="en-US" baseline="0" dirty="0" smtClean="0"/>
              <a:t>have </a:t>
            </a:r>
            <a:r>
              <a:rPr lang="en-US" baseline="0" dirty="0" smtClean="0"/>
              <a:t>been </a:t>
            </a:r>
            <a:r>
              <a:rPr lang="en-US" baseline="0" dirty="0" smtClean="0"/>
              <a:t>doing 13 </a:t>
            </a:r>
            <a:r>
              <a:rPr lang="en-US" baseline="0" smtClean="0"/>
              <a:t>things </a:t>
            </a:r>
            <a:r>
              <a:rPr lang="en-US" baseline="0" smtClean="0"/>
              <a:t>together this </a:t>
            </a:r>
            <a:r>
              <a:rPr lang="en-US" baseline="0" dirty="0" smtClean="0"/>
              <a:t>year, that means we have been evaluating the following  13 courses</a:t>
            </a:r>
            <a:endParaRPr lang="en-US" dirty="0"/>
          </a:p>
        </p:txBody>
      </p:sp>
      <p:sp>
        <p:nvSpPr>
          <p:cNvPr id="4" name="Plassholder for lysbildenummer 3"/>
          <p:cNvSpPr>
            <a:spLocks noGrp="1"/>
          </p:cNvSpPr>
          <p:nvPr>
            <p:ph type="sldNum" sz="quarter" idx="10"/>
          </p:nvPr>
        </p:nvSpPr>
        <p:spPr/>
        <p:txBody>
          <a:bodyPr/>
          <a:lstStyle/>
          <a:p>
            <a:fld id="{2A7DDDA1-778D-49F7-9FF5-7997090830D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en-US" dirty="0" smtClean="0"/>
              <a:t>I am very pleased to inform you that there was</a:t>
            </a:r>
            <a:r>
              <a:rPr lang="en-US" baseline="0" dirty="0" smtClean="0"/>
              <a:t> a complete agreement that all these courses deserved  CME accreditation, and there was also a complete agreement about the number of CME-points that they deserved. So this is a very competent and a very nice group to work with and I look forward continuous collaboration next year</a:t>
            </a:r>
          </a:p>
          <a:p>
            <a:endParaRPr lang="en-US" baseline="0" dirty="0" smtClean="0"/>
          </a:p>
          <a:p>
            <a:r>
              <a:rPr lang="en-US" baseline="0" dirty="0" smtClean="0"/>
              <a:t>I do not know anything about the </a:t>
            </a:r>
            <a:r>
              <a:rPr lang="en-US" baseline="0" dirty="0" err="1" smtClean="0"/>
              <a:t>reimbursment</a:t>
            </a:r>
            <a:r>
              <a:rPr lang="en-US" baseline="0" dirty="0" smtClean="0"/>
              <a:t> status. Do we get any money for this work?</a:t>
            </a:r>
          </a:p>
          <a:p>
            <a:endParaRPr lang="en-US" baseline="0" dirty="0" smtClean="0"/>
          </a:p>
          <a:p>
            <a:r>
              <a:rPr lang="en-US" baseline="0" dirty="0" smtClean="0"/>
              <a:t>Then it may be asked to what extent we are going to continue</a:t>
            </a:r>
          </a:p>
          <a:p>
            <a:endParaRPr lang="en-US" dirty="0" smtClean="0"/>
          </a:p>
        </p:txBody>
      </p:sp>
      <p:sp>
        <p:nvSpPr>
          <p:cNvPr id="4" name="Plassholder for lysbildenummer 3"/>
          <p:cNvSpPr>
            <a:spLocks noGrp="1"/>
          </p:cNvSpPr>
          <p:nvPr>
            <p:ph type="sldNum" sz="quarter" idx="10"/>
          </p:nvPr>
        </p:nvSpPr>
        <p:spPr/>
        <p:txBody>
          <a:bodyPr/>
          <a:lstStyle/>
          <a:p>
            <a:fld id="{2A7DDDA1-778D-49F7-9FF5-7997090830D9}" type="slidenum">
              <a:rPr lang="en-US" smtClean="0"/>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en-US" dirty="0" smtClean="0"/>
              <a:t>Then e are going</a:t>
            </a:r>
            <a:r>
              <a:rPr lang="en-US" baseline="0" dirty="0" smtClean="0"/>
              <a:t> to look at a document that came from Brussels some months ago with the heading ……………………..</a:t>
            </a:r>
            <a:r>
              <a:rPr lang="en-US" dirty="0" smtClean="0"/>
              <a:t>It tells us in details every aspect about how e-learning programs should be </a:t>
            </a:r>
            <a:r>
              <a:rPr lang="en-US" dirty="0" err="1" smtClean="0"/>
              <a:t>organised</a:t>
            </a:r>
            <a:r>
              <a:rPr lang="en-US" dirty="0" smtClean="0"/>
              <a:t>.</a:t>
            </a:r>
            <a:r>
              <a:rPr lang="en-US" baseline="0" dirty="0" smtClean="0"/>
              <a:t> And we will spend a few minutes on the </a:t>
            </a:r>
            <a:r>
              <a:rPr lang="en-US" baseline="0" dirty="0" err="1" smtClean="0"/>
              <a:t>haedlines</a:t>
            </a:r>
            <a:r>
              <a:rPr lang="en-US" baseline="0" dirty="0" smtClean="0"/>
              <a:t>. </a:t>
            </a:r>
            <a:endParaRPr lang="en-US" dirty="0"/>
          </a:p>
        </p:txBody>
      </p:sp>
      <p:sp>
        <p:nvSpPr>
          <p:cNvPr id="4" name="Plassholder for lysbildenummer 3"/>
          <p:cNvSpPr>
            <a:spLocks noGrp="1"/>
          </p:cNvSpPr>
          <p:nvPr>
            <p:ph type="sldNum" sz="quarter" idx="10"/>
          </p:nvPr>
        </p:nvSpPr>
        <p:spPr/>
        <p:txBody>
          <a:bodyPr/>
          <a:lstStyle/>
          <a:p>
            <a:fld id="{2A7DDDA1-778D-49F7-9FF5-7997090830D9}"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en-US" dirty="0"/>
          </a:p>
        </p:txBody>
      </p:sp>
      <p:sp>
        <p:nvSpPr>
          <p:cNvPr id="4" name="Plassholder for lysbildenummer 3"/>
          <p:cNvSpPr>
            <a:spLocks noGrp="1"/>
          </p:cNvSpPr>
          <p:nvPr>
            <p:ph type="sldNum" sz="quarter" idx="10"/>
          </p:nvPr>
        </p:nvSpPr>
        <p:spPr/>
        <p:txBody>
          <a:bodyPr/>
          <a:lstStyle/>
          <a:p>
            <a:fld id="{2A7DDDA1-778D-49F7-9FF5-7997090830D9}"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en-US"/>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en-US"/>
          </a:p>
        </p:txBody>
      </p:sp>
      <p:sp>
        <p:nvSpPr>
          <p:cNvPr id="4" name="Plassholder for dato 3"/>
          <p:cNvSpPr>
            <a:spLocks noGrp="1"/>
          </p:cNvSpPr>
          <p:nvPr>
            <p:ph type="dt" sz="half" idx="10"/>
          </p:nvPr>
        </p:nvSpPr>
        <p:spPr/>
        <p:txBody>
          <a:bodyPr/>
          <a:lstStyle/>
          <a:p>
            <a:fld id="{47579A0D-641F-443B-87FC-2447622F8539}" type="datetimeFigureOut">
              <a:rPr lang="en-US" smtClean="0"/>
              <a:pPr/>
              <a:t>10/6/2012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47579A0D-641F-443B-87FC-2447622F8539}" type="datetimeFigureOut">
              <a:rPr lang="en-US" smtClean="0"/>
              <a:pPr/>
              <a:t>10/6/2012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47579A0D-641F-443B-87FC-2447622F8539}" type="datetimeFigureOut">
              <a:rPr lang="en-US" smtClean="0"/>
              <a:pPr/>
              <a:t>10/6/2012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fld id="{47579A0D-641F-443B-87FC-2447622F8539}" type="datetimeFigureOut">
              <a:rPr lang="en-US" smtClean="0"/>
              <a:pPr/>
              <a:t>10/6/2012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en-US"/>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47579A0D-641F-443B-87FC-2447622F8539}" type="datetimeFigureOut">
              <a:rPr lang="en-US" smtClean="0"/>
              <a:pPr/>
              <a:t>10/6/2012</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4"/>
          <p:cNvSpPr>
            <a:spLocks noGrp="1"/>
          </p:cNvSpPr>
          <p:nvPr>
            <p:ph type="dt" sz="half" idx="10"/>
          </p:nvPr>
        </p:nvSpPr>
        <p:spPr/>
        <p:txBody>
          <a:bodyPr/>
          <a:lstStyle/>
          <a:p>
            <a:fld id="{47579A0D-641F-443B-87FC-2447622F8539}" type="datetimeFigureOut">
              <a:rPr lang="en-US" smtClean="0"/>
              <a:pPr/>
              <a:t>10/6/2012</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en-US"/>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6"/>
          <p:cNvSpPr>
            <a:spLocks noGrp="1"/>
          </p:cNvSpPr>
          <p:nvPr>
            <p:ph type="dt" sz="half" idx="10"/>
          </p:nvPr>
        </p:nvSpPr>
        <p:spPr/>
        <p:txBody>
          <a:bodyPr/>
          <a:lstStyle/>
          <a:p>
            <a:fld id="{47579A0D-641F-443B-87FC-2447622F8539}" type="datetimeFigureOut">
              <a:rPr lang="en-US" smtClean="0"/>
              <a:pPr/>
              <a:t>10/6/2012</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dato 2"/>
          <p:cNvSpPr>
            <a:spLocks noGrp="1"/>
          </p:cNvSpPr>
          <p:nvPr>
            <p:ph type="dt" sz="half" idx="10"/>
          </p:nvPr>
        </p:nvSpPr>
        <p:spPr/>
        <p:txBody>
          <a:bodyPr/>
          <a:lstStyle/>
          <a:p>
            <a:fld id="{47579A0D-641F-443B-87FC-2447622F8539}" type="datetimeFigureOut">
              <a:rPr lang="en-US" smtClean="0"/>
              <a:pPr/>
              <a:t>10/6/2012</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47579A0D-641F-443B-87FC-2447622F8539}" type="datetimeFigureOut">
              <a:rPr lang="en-US" smtClean="0"/>
              <a:pPr/>
              <a:t>10/6/2012</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en-US"/>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47579A0D-641F-443B-87FC-2447622F8539}" type="datetimeFigureOut">
              <a:rPr lang="en-US" smtClean="0"/>
              <a:pPr/>
              <a:t>10/6/2012</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en-US"/>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47579A0D-641F-443B-87FC-2447622F8539}" type="datetimeFigureOut">
              <a:rPr lang="en-US" smtClean="0"/>
              <a:pPr/>
              <a:t>10/6/2012</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1D4169A3-82D8-48D6-9984-C66026CCCF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en-US"/>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79A0D-641F-443B-87FC-2447622F8539}" type="datetimeFigureOut">
              <a:rPr lang="en-US" smtClean="0"/>
              <a:pPr/>
              <a:t>10/6/2012</a:t>
            </a:fld>
            <a:endParaRPr lang="en-US"/>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4169A3-82D8-48D6-9984-C66026CCCF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gif"/><Relationship Id="rId10" Type="http://schemas.openxmlformats.org/officeDocument/2006/relationships/image" Target="../media/image9.gif"/><Relationship Id="rId4" Type="http://schemas.openxmlformats.org/officeDocument/2006/relationships/image" Target="../media/image3.gif"/><Relationship Id="rId9" Type="http://schemas.openxmlformats.org/officeDocument/2006/relationships/image" Target="../media/image8.gi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1628800"/>
            <a:ext cx="8208912" cy="2585323"/>
          </a:xfrm>
          <a:prstGeom prst="rect">
            <a:avLst/>
          </a:prstGeom>
        </p:spPr>
        <p:txBody>
          <a:bodyPr wrap="square">
            <a:spAutoFit/>
          </a:bodyPr>
          <a:lstStyle/>
          <a:p>
            <a:pPr algn="ctr"/>
            <a:r>
              <a:rPr lang="da-DK" sz="5400" b="1" i="1" dirty="0" smtClean="0">
                <a:solidFill>
                  <a:srgbClr val="002060"/>
                </a:solidFill>
                <a:latin typeface="Arial" pitchFamily="34" charset="0"/>
                <a:cs typeface="Arial" pitchFamily="34" charset="0"/>
              </a:rPr>
              <a:t>Activities in EACCME – ORL SECTION</a:t>
            </a:r>
            <a:br>
              <a:rPr lang="da-DK" sz="5400" b="1" i="1" dirty="0" smtClean="0">
                <a:solidFill>
                  <a:srgbClr val="002060"/>
                </a:solidFill>
                <a:latin typeface="Arial" pitchFamily="34" charset="0"/>
                <a:cs typeface="Arial" pitchFamily="34" charset="0"/>
              </a:rPr>
            </a:br>
            <a:r>
              <a:rPr lang="da-DK" sz="5400" b="1" i="1" dirty="0" smtClean="0">
                <a:solidFill>
                  <a:srgbClr val="002060"/>
                </a:solidFill>
                <a:latin typeface="Arial" pitchFamily="34" charset="0"/>
                <a:cs typeface="Arial" pitchFamily="34" charset="0"/>
              </a:rPr>
              <a:t>2011-2012</a:t>
            </a:r>
            <a:endParaRPr lang="en-US" sz="5400" b="1" i="1" dirty="0">
              <a:solidFill>
                <a:srgbClr val="002060"/>
              </a:solidFill>
              <a:latin typeface="Arial" pitchFamily="34" charset="0"/>
              <a:cs typeface="Arial" pitchFamily="34" charset="0"/>
            </a:endParaRPr>
          </a:p>
        </p:txBody>
      </p:sp>
      <p:pic>
        <p:nvPicPr>
          <p:cNvPr id="41986" name="Picture 2" descr="http://www.dubrovnik2012.com/media/images/uems_logo.jpg"/>
          <p:cNvPicPr>
            <a:picLocks noChangeAspect="1" noChangeArrowheads="1"/>
          </p:cNvPicPr>
          <p:nvPr/>
        </p:nvPicPr>
        <p:blipFill>
          <a:blip r:embed="rId3" cstate="print"/>
          <a:srcRect/>
          <a:stretch>
            <a:fillRect/>
          </a:stretch>
        </p:blipFill>
        <p:spPr bwMode="auto">
          <a:xfrm>
            <a:off x="3635896" y="4653136"/>
            <a:ext cx="1944216" cy="194421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pPr algn="l"/>
            <a:r>
              <a:rPr lang="en-US" b="1" i="1" dirty="0" smtClean="0"/>
              <a:t>Course in Endoscopic Sinus Surgery: Advanced Techniques</a:t>
            </a:r>
            <a:endParaRPr lang="en-US" i="1" dirty="0"/>
          </a:p>
        </p:txBody>
      </p:sp>
      <p:sp>
        <p:nvSpPr>
          <p:cNvPr id="3" name="Plassholder for innhold 2"/>
          <p:cNvSpPr>
            <a:spLocks noGrp="1"/>
          </p:cNvSpPr>
          <p:nvPr>
            <p:ph idx="1"/>
          </p:nvPr>
        </p:nvSpPr>
        <p:spPr>
          <a:xfrm>
            <a:off x="683568" y="1700808"/>
            <a:ext cx="7643192" cy="3484984"/>
          </a:xfrm>
        </p:spPr>
        <p:txBody>
          <a:bodyPr>
            <a:normAutofit fontScale="85000" lnSpcReduction="10000"/>
          </a:bodyPr>
          <a:lstStyle/>
          <a:p>
            <a:r>
              <a:rPr lang="en-US" dirty="0" smtClean="0"/>
              <a:t>The audience will acquire a more profound understanding of the surgical anatomy, indications, treatment options and surgical techniques to treat advanced pathology of the </a:t>
            </a:r>
            <a:r>
              <a:rPr lang="en-US" dirty="0" err="1" smtClean="0"/>
              <a:t>paranasal</a:t>
            </a:r>
            <a:r>
              <a:rPr lang="en-US" dirty="0" smtClean="0"/>
              <a:t> sinuses and skull base. The audience will then watch experts performing these techniques during transmission of live surgery. Subsequently </a:t>
            </a:r>
            <a:r>
              <a:rPr lang="en-US" dirty="0" err="1" smtClean="0"/>
              <a:t>teh</a:t>
            </a:r>
            <a:r>
              <a:rPr lang="en-US" dirty="0" smtClean="0"/>
              <a:t> participants will exercise these techniques on fresh frozen specimen with </a:t>
            </a:r>
            <a:r>
              <a:rPr lang="en-US" dirty="0" err="1" smtClean="0"/>
              <a:t>videoendoscopic</a:t>
            </a:r>
            <a:r>
              <a:rPr lang="en-US" dirty="0" smtClean="0"/>
              <a:t> equipment.</a:t>
            </a:r>
            <a:endParaRPr lang="en-US" dirty="0"/>
          </a:p>
        </p:txBody>
      </p:sp>
      <p:sp>
        <p:nvSpPr>
          <p:cNvPr id="4" name="TekstSylinder 3"/>
          <p:cNvSpPr txBox="1"/>
          <p:nvPr/>
        </p:nvSpPr>
        <p:spPr>
          <a:xfrm>
            <a:off x="4860032" y="5877272"/>
            <a:ext cx="2910284" cy="646331"/>
          </a:xfrm>
          <a:prstGeom prst="rect">
            <a:avLst/>
          </a:prstGeom>
          <a:noFill/>
        </p:spPr>
        <p:txBody>
          <a:bodyPr wrap="none" rtlCol="0">
            <a:spAutoFit/>
          </a:bodyPr>
          <a:lstStyle/>
          <a:p>
            <a:r>
              <a:rPr lang="nb-NO" sz="3600" b="1" i="1" dirty="0" smtClean="0">
                <a:solidFill>
                  <a:srgbClr val="FF0000"/>
                </a:solidFill>
              </a:rPr>
              <a:t>15 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7159</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539552" y="3717032"/>
            <a:ext cx="8229600" cy="4525963"/>
          </a:xfrm>
        </p:spPr>
        <p:txBody>
          <a:bodyPr/>
          <a:lstStyle/>
          <a:p>
            <a:r>
              <a:rPr lang="en-US" dirty="0" smtClean="0"/>
              <a:t>The Scientific Program consists of Instructional Courses, mini seminars, plenary lectures, symposiums and panels</a:t>
            </a:r>
            <a:endParaRPr lang="en-US" dirty="0"/>
          </a:p>
        </p:txBody>
      </p:sp>
      <p:sp>
        <p:nvSpPr>
          <p:cNvPr id="4" name="TekstSylinder 3"/>
          <p:cNvSpPr txBox="1"/>
          <p:nvPr/>
        </p:nvSpPr>
        <p:spPr>
          <a:xfrm>
            <a:off x="4860032" y="5877272"/>
            <a:ext cx="2910284" cy="646331"/>
          </a:xfrm>
          <a:prstGeom prst="rect">
            <a:avLst/>
          </a:prstGeom>
          <a:noFill/>
        </p:spPr>
        <p:txBody>
          <a:bodyPr wrap="none" rtlCol="0">
            <a:spAutoFit/>
          </a:bodyPr>
          <a:lstStyle/>
          <a:p>
            <a:r>
              <a:rPr lang="nb-NO" sz="3600" b="1" i="1" dirty="0" smtClean="0">
                <a:solidFill>
                  <a:srgbClr val="FF0000"/>
                </a:solidFill>
              </a:rPr>
              <a:t>12 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6414</a:t>
            </a:r>
            <a:endParaRPr lang="en-US" sz="3600" dirty="0"/>
          </a:p>
        </p:txBody>
      </p:sp>
      <p:sp>
        <p:nvSpPr>
          <p:cNvPr id="7" name="Rektangel 6"/>
          <p:cNvSpPr/>
          <p:nvPr/>
        </p:nvSpPr>
        <p:spPr>
          <a:xfrm>
            <a:off x="467544" y="332656"/>
            <a:ext cx="8280920" cy="3170099"/>
          </a:xfrm>
          <a:prstGeom prst="rect">
            <a:avLst/>
          </a:prstGeom>
        </p:spPr>
        <p:txBody>
          <a:bodyPr wrap="square">
            <a:spAutoFit/>
          </a:bodyPr>
          <a:lstStyle/>
          <a:p>
            <a:r>
              <a:rPr lang="en-US" sz="4000" b="1" i="1" dirty="0" smtClean="0">
                <a:latin typeface="+mj-lt"/>
              </a:rPr>
              <a:t>The 7th Armed Forces ORL Meeting is held on Al </a:t>
            </a:r>
            <a:r>
              <a:rPr lang="en-US" sz="4000" b="1" i="1" dirty="0" err="1" smtClean="0">
                <a:latin typeface="+mj-lt"/>
              </a:rPr>
              <a:t>Masah</a:t>
            </a:r>
            <a:r>
              <a:rPr lang="en-US" sz="4000" b="1" i="1" dirty="0" smtClean="0">
                <a:latin typeface="+mj-lt"/>
              </a:rPr>
              <a:t> Hotel on March 7th - 8th, 2012. The Scientific Program is so rich and fertile with latest updates at the field of </a:t>
            </a:r>
            <a:r>
              <a:rPr lang="en-US" sz="4000" b="1" i="1" dirty="0" err="1" smtClean="0">
                <a:latin typeface="+mj-lt"/>
              </a:rPr>
              <a:t>Oto</a:t>
            </a:r>
            <a:r>
              <a:rPr lang="en-US" sz="4000" b="1" i="1" dirty="0" smtClean="0">
                <a:latin typeface="+mj-lt"/>
              </a:rPr>
              <a:t>-Rhino-</a:t>
            </a:r>
            <a:r>
              <a:rPr lang="en-US" sz="4000" b="1" i="1" dirty="0" err="1" smtClean="0">
                <a:latin typeface="+mj-lt"/>
              </a:rPr>
              <a:t>Laryngology</a:t>
            </a:r>
            <a:r>
              <a:rPr lang="en-US" sz="4000" b="1" i="1" dirty="0" smtClean="0">
                <a:latin typeface="+mj-lt"/>
              </a:rPr>
              <a:t>. </a:t>
            </a:r>
            <a:endParaRPr lang="en-US" sz="4000" b="1" i="1"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2924944"/>
            <a:ext cx="8229600" cy="4525963"/>
          </a:xfrm>
        </p:spPr>
        <p:txBody>
          <a:bodyPr>
            <a:normAutofit/>
          </a:bodyPr>
          <a:lstStyle/>
          <a:p>
            <a:r>
              <a:rPr lang="en-US" sz="2400" dirty="0" smtClean="0"/>
              <a:t>This congress will provide an opportunity to share our experience and discuss breakthroughs in our various specialist fields, a necessary prerequisite if we are to successfully assess our own practices. We will spare no efforts to ensure that the event provides a forum for extensive and fruitful scientific debate with many plenary sessions, symposia, lectures, instructional courses, live surgery </a:t>
            </a:r>
            <a:r>
              <a:rPr lang="en-US" sz="2400" dirty="0" err="1" smtClean="0"/>
              <a:t>sessions.breakthroughs</a:t>
            </a:r>
            <a:r>
              <a:rPr lang="en-US" sz="2400" dirty="0" smtClean="0"/>
              <a:t> in various specialist fields.</a:t>
            </a:r>
            <a:endParaRPr lang="en-US" sz="2400" dirty="0"/>
          </a:p>
        </p:txBody>
      </p:sp>
      <p:sp>
        <p:nvSpPr>
          <p:cNvPr id="4" name="TekstSylinder 3"/>
          <p:cNvSpPr txBox="1"/>
          <p:nvPr/>
        </p:nvSpPr>
        <p:spPr>
          <a:xfrm>
            <a:off x="4860032" y="5877272"/>
            <a:ext cx="2910284" cy="646331"/>
          </a:xfrm>
          <a:prstGeom prst="rect">
            <a:avLst/>
          </a:prstGeom>
          <a:noFill/>
        </p:spPr>
        <p:txBody>
          <a:bodyPr wrap="none" rtlCol="0">
            <a:spAutoFit/>
          </a:bodyPr>
          <a:lstStyle/>
          <a:p>
            <a:r>
              <a:rPr lang="nb-NO" sz="3600" b="1" i="1" dirty="0" smtClean="0">
                <a:solidFill>
                  <a:srgbClr val="FF0000"/>
                </a:solidFill>
              </a:rPr>
              <a:t>21 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7565</a:t>
            </a:r>
            <a:endParaRPr lang="en-US" sz="3600" dirty="0"/>
          </a:p>
        </p:txBody>
      </p:sp>
      <p:sp>
        <p:nvSpPr>
          <p:cNvPr id="7" name="Rektangel 6"/>
          <p:cNvSpPr/>
          <p:nvPr/>
        </p:nvSpPr>
        <p:spPr>
          <a:xfrm>
            <a:off x="467544" y="332656"/>
            <a:ext cx="8280920" cy="2554545"/>
          </a:xfrm>
          <a:prstGeom prst="rect">
            <a:avLst/>
          </a:prstGeom>
        </p:spPr>
        <p:txBody>
          <a:bodyPr wrap="square">
            <a:spAutoFit/>
          </a:bodyPr>
          <a:lstStyle/>
          <a:p>
            <a:r>
              <a:rPr lang="en-US" sz="4000" b="1" i="1" dirty="0" smtClean="0"/>
              <a:t>24th Congress of the European </a:t>
            </a:r>
            <a:r>
              <a:rPr lang="en-US" sz="4000" b="1" i="1" dirty="0" err="1" smtClean="0"/>
              <a:t>Rhinologic</a:t>
            </a:r>
            <a:r>
              <a:rPr lang="en-US" sz="4000" b="1" i="1" dirty="0" smtClean="0"/>
              <a:t> Society and 31st International Symposium on Infection and Allergy of the Nose</a:t>
            </a:r>
            <a:r>
              <a:rPr lang="en-US" sz="4000" b="1" i="1" dirty="0" smtClean="0">
                <a:latin typeface="+mj-lt"/>
              </a:rPr>
              <a:t>. </a:t>
            </a:r>
            <a:endParaRPr lang="en-US" sz="4000" b="1" i="1" dirty="0">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2924944"/>
            <a:ext cx="8229600" cy="4525963"/>
          </a:xfrm>
        </p:spPr>
        <p:txBody>
          <a:bodyPr>
            <a:normAutofit/>
          </a:bodyPr>
          <a:lstStyle/>
          <a:p>
            <a:r>
              <a:rPr lang="en-US" sz="2400" dirty="0" smtClean="0"/>
              <a:t>Education in the field of </a:t>
            </a:r>
            <a:r>
              <a:rPr lang="en-US" sz="2400" dirty="0" err="1" smtClean="0"/>
              <a:t>laryngology</a:t>
            </a:r>
            <a:r>
              <a:rPr lang="en-US" sz="2400" dirty="0" smtClean="0"/>
              <a:t>. Otolaryngologists and </a:t>
            </a:r>
            <a:r>
              <a:rPr lang="en-US" sz="2400" dirty="0" err="1" smtClean="0"/>
              <a:t>phoniatricians</a:t>
            </a:r>
            <a:r>
              <a:rPr lang="en-US" sz="2400" dirty="0" smtClean="0"/>
              <a:t> are the focus of the congress which will provide a good overview to the subject, in addition to special knowledge on the science of voice and larynx. </a:t>
            </a:r>
            <a:br>
              <a:rPr lang="en-US" sz="2400" dirty="0" smtClean="0"/>
            </a:br>
            <a:endParaRPr lang="en-US" sz="2400" dirty="0"/>
          </a:p>
        </p:txBody>
      </p:sp>
      <p:sp>
        <p:nvSpPr>
          <p:cNvPr id="4" name="TekstSylinder 3"/>
          <p:cNvSpPr txBox="1"/>
          <p:nvPr/>
        </p:nvSpPr>
        <p:spPr>
          <a:xfrm>
            <a:off x="4860032" y="5877272"/>
            <a:ext cx="2910284" cy="646331"/>
          </a:xfrm>
          <a:prstGeom prst="rect">
            <a:avLst/>
          </a:prstGeom>
          <a:noFill/>
        </p:spPr>
        <p:txBody>
          <a:bodyPr wrap="none" rtlCol="0">
            <a:spAutoFit/>
          </a:bodyPr>
          <a:lstStyle/>
          <a:p>
            <a:r>
              <a:rPr lang="nb-NO" sz="3600" b="1" i="1" dirty="0" smtClean="0">
                <a:solidFill>
                  <a:srgbClr val="FF0000"/>
                </a:solidFill>
              </a:rPr>
              <a:t>15 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7583</a:t>
            </a:r>
            <a:endParaRPr lang="en-US" sz="3600" dirty="0"/>
          </a:p>
        </p:txBody>
      </p:sp>
      <p:sp>
        <p:nvSpPr>
          <p:cNvPr id="7" name="Rektangel 6"/>
          <p:cNvSpPr/>
          <p:nvPr/>
        </p:nvSpPr>
        <p:spPr>
          <a:xfrm>
            <a:off x="467544" y="332656"/>
            <a:ext cx="8280920" cy="1938992"/>
          </a:xfrm>
          <a:prstGeom prst="rect">
            <a:avLst/>
          </a:prstGeom>
        </p:spPr>
        <p:txBody>
          <a:bodyPr wrap="square">
            <a:spAutoFit/>
          </a:bodyPr>
          <a:lstStyle/>
          <a:p>
            <a:r>
              <a:rPr lang="en-US" sz="4000" b="1" i="1" dirty="0" smtClean="0"/>
              <a:t>9th international congress of the European Laryngological Society, Helsinki</a:t>
            </a:r>
            <a:endParaRPr lang="en-US" sz="4000" b="1" i="1"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2332037"/>
            <a:ext cx="8229600" cy="4525963"/>
          </a:xfrm>
        </p:spPr>
        <p:txBody>
          <a:bodyPr>
            <a:normAutofit/>
          </a:bodyPr>
          <a:lstStyle/>
          <a:p>
            <a:r>
              <a:rPr lang="en-US" sz="2400" dirty="0" smtClean="0"/>
              <a:t>Principles of flap reconstructive surgery and patient’s management; Reconstructive principles after surgery of the oral cavity; Reconstructive principles after surgery of the pharynx; Reconstructive principles after surgery of the mandible; </a:t>
            </a:r>
            <a:r>
              <a:rPr lang="en-US" sz="2400" dirty="0" err="1" smtClean="0"/>
              <a:t>Transoral</a:t>
            </a:r>
            <a:r>
              <a:rPr lang="en-US" sz="2400" dirty="0" smtClean="0"/>
              <a:t> </a:t>
            </a:r>
            <a:r>
              <a:rPr lang="en-US" sz="2400" dirty="0" err="1" smtClean="0"/>
              <a:t>pelvectomy</a:t>
            </a:r>
            <a:r>
              <a:rPr lang="en-US" sz="2400" dirty="0" smtClean="0"/>
              <a:t>; Related flaps for reconstruction; Selective and functional neck dissection; Partial resection of the </a:t>
            </a:r>
            <a:r>
              <a:rPr lang="en-US" sz="2400" dirty="0" err="1" smtClean="0"/>
              <a:t>hypopharynx</a:t>
            </a:r>
            <a:r>
              <a:rPr lang="en-US" sz="2400" dirty="0" smtClean="0"/>
              <a:t>; </a:t>
            </a:r>
            <a:r>
              <a:rPr lang="en-US" sz="2400" dirty="0" err="1" smtClean="0"/>
              <a:t>Transmandibular</a:t>
            </a:r>
            <a:r>
              <a:rPr lang="en-US" sz="2400" dirty="0" smtClean="0"/>
              <a:t> </a:t>
            </a:r>
            <a:r>
              <a:rPr lang="en-US" sz="2400" dirty="0" err="1" smtClean="0"/>
              <a:t>hemiglossectomy</a:t>
            </a:r>
            <a:r>
              <a:rPr lang="en-US" sz="2400" dirty="0" smtClean="0"/>
              <a:t>; </a:t>
            </a:r>
            <a:r>
              <a:rPr lang="en-US" sz="2400" dirty="0" err="1" smtClean="0"/>
              <a:t>Mandibulectomies</a:t>
            </a:r>
            <a:r>
              <a:rPr lang="en-US" sz="2400" dirty="0" smtClean="0"/>
              <a:t>; Total </a:t>
            </a:r>
            <a:r>
              <a:rPr lang="en-US" sz="2400" dirty="0" err="1" smtClean="0"/>
              <a:t>glossectomy</a:t>
            </a:r>
            <a:r>
              <a:rPr lang="en-US" sz="2400" dirty="0" smtClean="0"/>
              <a:t>.</a:t>
            </a:r>
            <a:br>
              <a:rPr lang="en-US" sz="2400" dirty="0" smtClean="0"/>
            </a:br>
            <a:r>
              <a:rPr lang="en-US" sz="2400" dirty="0" smtClean="0"/>
              <a:t>Methods: frontal lessons and anatomic dissections. </a:t>
            </a:r>
            <a:br>
              <a:rPr lang="en-US" sz="2400" dirty="0" smtClean="0"/>
            </a:br>
            <a:endParaRPr lang="en-US" sz="2400" dirty="0"/>
          </a:p>
        </p:txBody>
      </p:sp>
      <p:sp>
        <p:nvSpPr>
          <p:cNvPr id="4" name="TekstSylinder 3"/>
          <p:cNvSpPr txBox="1"/>
          <p:nvPr/>
        </p:nvSpPr>
        <p:spPr>
          <a:xfrm>
            <a:off x="4860032" y="5877272"/>
            <a:ext cx="2910284" cy="646331"/>
          </a:xfrm>
          <a:prstGeom prst="rect">
            <a:avLst/>
          </a:prstGeom>
          <a:noFill/>
        </p:spPr>
        <p:txBody>
          <a:bodyPr wrap="none" rtlCol="0">
            <a:spAutoFit/>
          </a:bodyPr>
          <a:lstStyle/>
          <a:p>
            <a:r>
              <a:rPr lang="nb-NO" sz="3600" b="1" i="1" dirty="0" smtClean="0">
                <a:solidFill>
                  <a:srgbClr val="FF0000"/>
                </a:solidFill>
              </a:rPr>
              <a:t>15 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7506</a:t>
            </a:r>
            <a:endParaRPr lang="en-US" sz="3600" dirty="0"/>
          </a:p>
        </p:txBody>
      </p:sp>
      <p:sp>
        <p:nvSpPr>
          <p:cNvPr id="7" name="Rektangel 6"/>
          <p:cNvSpPr/>
          <p:nvPr/>
        </p:nvSpPr>
        <p:spPr>
          <a:xfrm>
            <a:off x="467544" y="332656"/>
            <a:ext cx="8280920" cy="1938992"/>
          </a:xfrm>
          <a:prstGeom prst="rect">
            <a:avLst/>
          </a:prstGeom>
        </p:spPr>
        <p:txBody>
          <a:bodyPr wrap="square">
            <a:spAutoFit/>
          </a:bodyPr>
          <a:lstStyle/>
          <a:p>
            <a:r>
              <a:rPr lang="en-US" sz="4000" b="1" i="1" dirty="0" smtClean="0"/>
              <a:t>2nd Hands on dissection course in </a:t>
            </a:r>
            <a:r>
              <a:rPr lang="en-US" sz="4000" b="1" i="1" dirty="0" err="1" smtClean="0"/>
              <a:t>oncological</a:t>
            </a:r>
            <a:r>
              <a:rPr lang="en-US" sz="4000" b="1" i="1" dirty="0" smtClean="0"/>
              <a:t> and reconstructive Head and Neck surgery</a:t>
            </a:r>
            <a:r>
              <a:rPr lang="en-US" sz="4000" b="1" i="1" dirty="0" smtClean="0">
                <a:latin typeface="+mj-lt"/>
              </a:rPr>
              <a:t>. </a:t>
            </a:r>
            <a:endParaRPr lang="en-US" sz="4000" b="1" i="1"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4860032" y="6021288"/>
            <a:ext cx="2910284" cy="646331"/>
          </a:xfrm>
          <a:prstGeom prst="rect">
            <a:avLst/>
          </a:prstGeom>
          <a:noFill/>
        </p:spPr>
        <p:txBody>
          <a:bodyPr wrap="none" rtlCol="0">
            <a:spAutoFit/>
          </a:bodyPr>
          <a:lstStyle/>
          <a:p>
            <a:r>
              <a:rPr lang="nb-NO" sz="3600" b="1" i="1" dirty="0" smtClean="0">
                <a:solidFill>
                  <a:srgbClr val="FF0000"/>
                </a:solidFill>
              </a:rPr>
              <a:t>12 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6021288"/>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7644</a:t>
            </a:r>
            <a:endParaRPr lang="en-US" sz="3600" dirty="0"/>
          </a:p>
        </p:txBody>
      </p:sp>
      <p:sp>
        <p:nvSpPr>
          <p:cNvPr id="7" name="Rektangel 6"/>
          <p:cNvSpPr/>
          <p:nvPr/>
        </p:nvSpPr>
        <p:spPr>
          <a:xfrm>
            <a:off x="467544" y="377369"/>
            <a:ext cx="8856984" cy="1323439"/>
          </a:xfrm>
          <a:prstGeom prst="rect">
            <a:avLst/>
          </a:prstGeom>
        </p:spPr>
        <p:txBody>
          <a:bodyPr wrap="square">
            <a:spAutoFit/>
          </a:bodyPr>
          <a:lstStyle/>
          <a:p>
            <a:r>
              <a:rPr lang="en-US" sz="4000" b="1" i="1" dirty="0" err="1" smtClean="0"/>
              <a:t>MedicReS</a:t>
            </a:r>
            <a:r>
              <a:rPr lang="en-US" sz="4000" b="1" i="1" dirty="0" smtClean="0"/>
              <a:t> Head and Neck Surgery Human Cadaver Neck Dissection Course</a:t>
            </a:r>
            <a:r>
              <a:rPr lang="en-US" sz="4000" b="1" i="1" dirty="0" smtClean="0">
                <a:latin typeface="+mj-lt"/>
              </a:rPr>
              <a:t>. </a:t>
            </a:r>
            <a:endParaRPr lang="en-US" sz="4000" b="1" i="1" dirty="0">
              <a:latin typeface="+mj-lt"/>
            </a:endParaRPr>
          </a:p>
        </p:txBody>
      </p:sp>
      <p:sp>
        <p:nvSpPr>
          <p:cNvPr id="6" name="Plassholder for innhold 5"/>
          <p:cNvSpPr>
            <a:spLocks noGrp="1"/>
          </p:cNvSpPr>
          <p:nvPr>
            <p:ph idx="1"/>
          </p:nvPr>
        </p:nvSpPr>
        <p:spPr/>
        <p:txBody>
          <a:bodyPr>
            <a:normAutofit/>
          </a:bodyPr>
          <a:lstStyle/>
          <a:p>
            <a:r>
              <a:rPr lang="en-US" sz="2400" dirty="0" smtClean="0"/>
              <a:t>A step by step introduction to neck dissection including the surgical management of the lymphatic system of the neck, surgery of the parotid gland, </a:t>
            </a:r>
            <a:r>
              <a:rPr lang="en-US" sz="2400" dirty="0" err="1" smtClean="0"/>
              <a:t>submandibular</a:t>
            </a:r>
            <a:r>
              <a:rPr lang="en-US" sz="2400" dirty="0" smtClean="0"/>
              <a:t> gland and cervical cysts by means of human cadaver dissection using fresh frozen specimen.</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4860032" y="6021288"/>
            <a:ext cx="2910284" cy="646331"/>
          </a:xfrm>
          <a:prstGeom prst="rect">
            <a:avLst/>
          </a:prstGeom>
          <a:noFill/>
        </p:spPr>
        <p:txBody>
          <a:bodyPr wrap="none" rtlCol="0">
            <a:spAutoFit/>
          </a:bodyPr>
          <a:lstStyle/>
          <a:p>
            <a:r>
              <a:rPr lang="nb-NO" sz="3600" b="1" i="1" smtClean="0">
                <a:solidFill>
                  <a:srgbClr val="FF0000"/>
                </a:solidFill>
              </a:rPr>
              <a:t>18 </a:t>
            </a:r>
            <a:r>
              <a:rPr lang="nb-NO" sz="3600" b="1" i="1" dirty="0" smtClean="0">
                <a:solidFill>
                  <a:srgbClr val="FF0000"/>
                </a:solidFill>
              </a:rPr>
              <a:t>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6021288"/>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smtClean="0">
                <a:solidFill>
                  <a:schemeClr val="tx2"/>
                </a:solidFill>
              </a:rPr>
              <a:t>: </a:t>
            </a:r>
            <a:r>
              <a:rPr lang="nb-NO" sz="3600" b="1" i="1" smtClean="0">
                <a:solidFill>
                  <a:schemeClr val="tx2"/>
                </a:solidFill>
              </a:rPr>
              <a:t>8121</a:t>
            </a:r>
            <a:endParaRPr lang="en-US" sz="3600" dirty="0"/>
          </a:p>
        </p:txBody>
      </p:sp>
      <p:sp>
        <p:nvSpPr>
          <p:cNvPr id="7" name="Rektangel 6"/>
          <p:cNvSpPr/>
          <p:nvPr/>
        </p:nvSpPr>
        <p:spPr>
          <a:xfrm>
            <a:off x="467544" y="332656"/>
            <a:ext cx="8856984" cy="1938992"/>
          </a:xfrm>
          <a:prstGeom prst="rect">
            <a:avLst/>
          </a:prstGeom>
        </p:spPr>
        <p:txBody>
          <a:bodyPr wrap="square">
            <a:spAutoFit/>
          </a:bodyPr>
          <a:lstStyle/>
          <a:p>
            <a:r>
              <a:rPr lang="en-US" sz="4000" b="1" i="1" dirty="0" smtClean="0"/>
              <a:t>7th Course of surgical anatomy of the </a:t>
            </a:r>
            <a:r>
              <a:rPr lang="en-US" sz="4000" b="1" i="1" dirty="0" err="1" smtClean="0"/>
              <a:t>cervico</a:t>
            </a:r>
            <a:r>
              <a:rPr lang="en-US" sz="4000" b="1" i="1" dirty="0" smtClean="0"/>
              <a:t>-facial region (dissection practical course</a:t>
            </a:r>
            <a:endParaRPr lang="en-US" sz="4000" b="1" i="1" dirty="0">
              <a:latin typeface="+mj-lt"/>
            </a:endParaRPr>
          </a:p>
        </p:txBody>
      </p:sp>
      <p:sp>
        <p:nvSpPr>
          <p:cNvPr id="6" name="Plassholder for innhold 5"/>
          <p:cNvSpPr>
            <a:spLocks noGrp="1"/>
          </p:cNvSpPr>
          <p:nvPr>
            <p:ph idx="1"/>
          </p:nvPr>
        </p:nvSpPr>
        <p:spPr/>
        <p:txBody>
          <a:bodyPr>
            <a:normAutofit/>
          </a:bodyPr>
          <a:lstStyle/>
          <a:p>
            <a:endParaRPr lang="nb-NO" sz="2400" dirty="0" smtClean="0"/>
          </a:p>
          <a:p>
            <a:endParaRPr lang="nb-NO" sz="2400" dirty="0" smtClean="0"/>
          </a:p>
          <a:p>
            <a:pPr>
              <a:buNone/>
            </a:pPr>
            <a:r>
              <a:rPr lang="nb-NO" sz="2400" dirty="0" smtClean="0"/>
              <a:t>     </a:t>
            </a:r>
            <a:r>
              <a:rPr lang="nb-NO" sz="2400" dirty="0" err="1" smtClean="0"/>
              <a:t>Theoretical/practical</a:t>
            </a:r>
            <a:r>
              <a:rPr lang="nb-NO" sz="2400" dirty="0" smtClean="0"/>
              <a:t> </a:t>
            </a:r>
            <a:r>
              <a:rPr lang="nb-NO" sz="2400" dirty="0" err="1" smtClean="0"/>
              <a:t>course</a:t>
            </a:r>
            <a:r>
              <a:rPr lang="nb-NO" sz="2400" dirty="0" smtClean="0"/>
              <a:t>: </a:t>
            </a:r>
            <a:r>
              <a:rPr lang="nb-NO" sz="2400" dirty="0" err="1" smtClean="0"/>
              <a:t>participants</a:t>
            </a:r>
            <a:r>
              <a:rPr lang="nb-NO" sz="2400" dirty="0" smtClean="0"/>
              <a:t> </a:t>
            </a:r>
            <a:r>
              <a:rPr lang="nb-NO" sz="2400" dirty="0" err="1" smtClean="0"/>
              <a:t>will</a:t>
            </a:r>
            <a:r>
              <a:rPr lang="nb-NO" sz="2400" dirty="0" smtClean="0"/>
              <a:t> </a:t>
            </a:r>
            <a:r>
              <a:rPr lang="nb-NO" sz="2400" dirty="0" err="1" smtClean="0"/>
              <a:t>perform</a:t>
            </a:r>
            <a:r>
              <a:rPr lang="nb-NO" sz="2400" dirty="0" smtClean="0"/>
              <a:t> </a:t>
            </a:r>
            <a:r>
              <a:rPr lang="nb-NO" sz="2400" dirty="0" err="1" smtClean="0"/>
              <a:t>dissection</a:t>
            </a:r>
            <a:r>
              <a:rPr lang="nb-NO" sz="2400" dirty="0" smtClean="0"/>
              <a:t> </a:t>
            </a:r>
            <a:r>
              <a:rPr lang="nb-NO" sz="2400" dirty="0" err="1" smtClean="0"/>
              <a:t>on</a:t>
            </a:r>
            <a:r>
              <a:rPr lang="nb-NO" sz="2400" dirty="0" smtClean="0"/>
              <a:t> </a:t>
            </a:r>
            <a:r>
              <a:rPr lang="nb-NO" sz="2400" dirty="0" err="1" smtClean="0"/>
              <a:t>anatomic</a:t>
            </a:r>
            <a:r>
              <a:rPr lang="nb-NO" sz="2400" dirty="0" smtClean="0"/>
              <a:t> pieces (</a:t>
            </a:r>
            <a:r>
              <a:rPr lang="nb-NO" sz="2400" dirty="0" err="1" smtClean="0"/>
              <a:t>fresh</a:t>
            </a:r>
            <a:r>
              <a:rPr lang="nb-NO" sz="2400" dirty="0" smtClean="0"/>
              <a:t> </a:t>
            </a:r>
            <a:r>
              <a:rPr lang="nb-NO" sz="2400" dirty="0" err="1" smtClean="0"/>
              <a:t>cadavers</a:t>
            </a:r>
            <a:r>
              <a:rPr lang="nb-NO" sz="2400" dirty="0" smtClean="0"/>
              <a:t>), </a:t>
            </a:r>
            <a:r>
              <a:rPr lang="nb-NO" sz="2400" dirty="0" err="1" smtClean="0"/>
              <a:t>besides</a:t>
            </a:r>
            <a:r>
              <a:rPr lang="nb-NO" sz="2400" dirty="0" smtClean="0"/>
              <a:t> </a:t>
            </a:r>
            <a:r>
              <a:rPr lang="nb-NO" sz="2400" dirty="0" err="1" smtClean="0"/>
              <a:t>listening</a:t>
            </a:r>
            <a:r>
              <a:rPr lang="nb-NO" sz="2400" dirty="0" smtClean="0"/>
              <a:t> to </a:t>
            </a:r>
            <a:r>
              <a:rPr lang="nb-NO" sz="2400" dirty="0" err="1" smtClean="0"/>
              <a:t>lectures</a:t>
            </a:r>
            <a:r>
              <a:rPr lang="nb-NO" sz="2400" dirty="0" smtClean="0"/>
              <a:t>. Main </a:t>
            </a:r>
            <a:r>
              <a:rPr lang="nb-NO" sz="2400" dirty="0" err="1" smtClean="0"/>
              <a:t>topics</a:t>
            </a:r>
            <a:r>
              <a:rPr lang="nb-NO" sz="2400" dirty="0" smtClean="0"/>
              <a:t>: </a:t>
            </a:r>
            <a:r>
              <a:rPr lang="nb-NO" sz="2400" dirty="0" err="1" smtClean="0"/>
              <a:t>surgical</a:t>
            </a:r>
            <a:r>
              <a:rPr lang="nb-NO" sz="2400" dirty="0" smtClean="0"/>
              <a:t> </a:t>
            </a:r>
            <a:r>
              <a:rPr lang="nb-NO" sz="2400" dirty="0" err="1" smtClean="0"/>
              <a:t>anatomy</a:t>
            </a:r>
            <a:r>
              <a:rPr lang="nb-NO" sz="2400" dirty="0" smtClean="0"/>
              <a:t> and </a:t>
            </a:r>
            <a:r>
              <a:rPr lang="nb-NO" sz="2400" dirty="0" err="1" smtClean="0"/>
              <a:t>treatment</a:t>
            </a:r>
            <a:r>
              <a:rPr lang="nb-NO" sz="2400" dirty="0" smtClean="0"/>
              <a:t> </a:t>
            </a:r>
            <a:r>
              <a:rPr lang="nb-NO" sz="2400" dirty="0" err="1" smtClean="0"/>
              <a:t>of</a:t>
            </a:r>
            <a:r>
              <a:rPr lang="nb-NO" sz="2400" dirty="0" smtClean="0"/>
              <a:t> head, </a:t>
            </a:r>
            <a:r>
              <a:rPr lang="nb-NO" sz="2400" dirty="0" err="1" smtClean="0"/>
              <a:t>cervico-facial</a:t>
            </a:r>
            <a:r>
              <a:rPr lang="nb-NO" sz="2400" dirty="0" smtClean="0"/>
              <a:t> </a:t>
            </a:r>
            <a:r>
              <a:rPr lang="nb-NO" sz="2400" dirty="0" err="1" smtClean="0"/>
              <a:t>district</a:t>
            </a:r>
            <a:r>
              <a:rPr lang="nb-NO" sz="2400" dirty="0" smtClean="0"/>
              <a:t>, </a:t>
            </a:r>
            <a:r>
              <a:rPr lang="nb-NO" sz="2400" dirty="0" err="1" smtClean="0"/>
              <a:t>thyroid</a:t>
            </a:r>
            <a:r>
              <a:rPr lang="nb-NO" sz="2400" dirty="0" smtClean="0"/>
              <a:t>, </a:t>
            </a:r>
            <a:r>
              <a:rPr lang="nb-NO" sz="2400" dirty="0" err="1" smtClean="0"/>
              <a:t>salivary</a:t>
            </a:r>
            <a:r>
              <a:rPr lang="nb-NO" sz="2400" dirty="0" smtClean="0"/>
              <a:t> glands, </a:t>
            </a:r>
            <a:r>
              <a:rPr lang="nb-NO" sz="2400" dirty="0" err="1" smtClean="0"/>
              <a:t>larynx</a:t>
            </a:r>
            <a:r>
              <a:rPr lang="nb-NO" sz="2400" dirty="0" smtClean="0"/>
              <a:t> and oral </a:t>
            </a:r>
            <a:r>
              <a:rPr lang="nb-NO" sz="2400" dirty="0" err="1" smtClean="0"/>
              <a:t>cavity</a:t>
            </a:r>
            <a:r>
              <a:rPr lang="nb-NO" sz="2400" dirty="0" smtClean="0"/>
              <a:t>, </a:t>
            </a:r>
            <a:r>
              <a:rPr lang="nb-NO" sz="2400" dirty="0" err="1" smtClean="0"/>
              <a:t>cervico-facial</a:t>
            </a:r>
            <a:r>
              <a:rPr lang="nb-NO" sz="2400" dirty="0" smtClean="0"/>
              <a:t> </a:t>
            </a:r>
            <a:r>
              <a:rPr lang="nb-NO" sz="2400" dirty="0" err="1" smtClean="0"/>
              <a:t>oncologic</a:t>
            </a:r>
            <a:r>
              <a:rPr lang="nb-NO" sz="2400" dirty="0" smtClean="0"/>
              <a:t> </a:t>
            </a:r>
            <a:r>
              <a:rPr lang="nb-NO" sz="2400" dirty="0" err="1" smtClean="0"/>
              <a:t>surgery</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p:cNvSpPr txBox="1"/>
          <p:nvPr/>
        </p:nvSpPr>
        <p:spPr>
          <a:xfrm>
            <a:off x="4860032" y="6021288"/>
            <a:ext cx="2910284" cy="646331"/>
          </a:xfrm>
          <a:prstGeom prst="rect">
            <a:avLst/>
          </a:prstGeom>
          <a:noFill/>
        </p:spPr>
        <p:txBody>
          <a:bodyPr wrap="none" rtlCol="0">
            <a:spAutoFit/>
          </a:bodyPr>
          <a:lstStyle/>
          <a:p>
            <a:r>
              <a:rPr lang="nb-NO" sz="3600" b="1" i="1" smtClean="0">
                <a:solidFill>
                  <a:srgbClr val="FF0000"/>
                </a:solidFill>
              </a:rPr>
              <a:t>18 </a:t>
            </a:r>
            <a:r>
              <a:rPr lang="nb-NO" sz="3600" b="1" i="1" dirty="0" smtClean="0">
                <a:solidFill>
                  <a:srgbClr val="FF0000"/>
                </a:solidFill>
              </a:rPr>
              <a:t>CME </a:t>
            </a:r>
            <a:r>
              <a:rPr lang="nb-NO" sz="3600" b="1" i="1" dirty="0" err="1" smtClean="0">
                <a:solidFill>
                  <a:srgbClr val="FF0000"/>
                </a:solidFill>
              </a:rPr>
              <a:t>points</a:t>
            </a:r>
            <a:endParaRPr lang="en-US" sz="3600" dirty="0">
              <a:solidFill>
                <a:srgbClr val="FF0000"/>
              </a:solidFill>
            </a:endParaRPr>
          </a:p>
        </p:txBody>
      </p:sp>
      <p:sp>
        <p:nvSpPr>
          <p:cNvPr id="5" name="TekstSylinder 4"/>
          <p:cNvSpPr txBox="1"/>
          <p:nvPr/>
        </p:nvSpPr>
        <p:spPr>
          <a:xfrm>
            <a:off x="899592" y="6021288"/>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7770</a:t>
            </a:r>
            <a:endParaRPr lang="en-US" sz="3600" dirty="0"/>
          </a:p>
        </p:txBody>
      </p:sp>
      <p:sp>
        <p:nvSpPr>
          <p:cNvPr id="7" name="Rektangel 6"/>
          <p:cNvSpPr/>
          <p:nvPr/>
        </p:nvSpPr>
        <p:spPr>
          <a:xfrm>
            <a:off x="467544" y="332656"/>
            <a:ext cx="8856984" cy="1323439"/>
          </a:xfrm>
          <a:prstGeom prst="rect">
            <a:avLst/>
          </a:prstGeom>
        </p:spPr>
        <p:txBody>
          <a:bodyPr wrap="square">
            <a:spAutoFit/>
          </a:bodyPr>
          <a:lstStyle/>
          <a:p>
            <a:r>
              <a:rPr lang="en-US" sz="4000" b="1" i="1" dirty="0" smtClean="0"/>
              <a:t>6th Instructional Workshop and Consensus in Auditory Implants</a:t>
            </a:r>
            <a:endParaRPr lang="en-US" sz="4000" b="1" i="1" dirty="0">
              <a:latin typeface="+mj-lt"/>
            </a:endParaRPr>
          </a:p>
        </p:txBody>
      </p:sp>
      <p:sp>
        <p:nvSpPr>
          <p:cNvPr id="6" name="Plassholder for innhold 5"/>
          <p:cNvSpPr>
            <a:spLocks noGrp="1"/>
          </p:cNvSpPr>
          <p:nvPr>
            <p:ph idx="1"/>
          </p:nvPr>
        </p:nvSpPr>
        <p:spPr/>
        <p:txBody>
          <a:bodyPr>
            <a:normAutofit fontScale="92500"/>
          </a:bodyPr>
          <a:lstStyle/>
          <a:p>
            <a:r>
              <a:rPr lang="en-US" sz="2400" dirty="0" smtClean="0"/>
              <a:t>European Academy of Otology and </a:t>
            </a:r>
            <a:r>
              <a:rPr lang="en-US" sz="2400" dirty="0" err="1" smtClean="0"/>
              <a:t>Neuro</a:t>
            </a:r>
            <a:r>
              <a:rPr lang="en-US" sz="2400" dirty="0" smtClean="0"/>
              <a:t>-Otology is the workshop oriented to practical education and training of young generation of </a:t>
            </a:r>
            <a:r>
              <a:rPr lang="en-US" sz="2400" dirty="0" err="1" smtClean="0"/>
              <a:t>otologists</a:t>
            </a:r>
            <a:r>
              <a:rPr lang="en-US" sz="2400" dirty="0" smtClean="0"/>
              <a:t>. The forms of presentations are: instructional courses, round tables and consensus meetings. Instructional courses are 60 min presentation on the given topic from the very beginnings to advanced techniques. The instructors are experienced experts in the given fields. Round tables are discussions on given topic presented by 5-6 experts. Consensus are controversial discussions with the final agreement how to manage the given problem in the next future. Additional activities are temporal bone dissection (anatomical training of young </a:t>
            </a:r>
            <a:r>
              <a:rPr lang="en-US" sz="2400" dirty="0" err="1" smtClean="0"/>
              <a:t>otologists</a:t>
            </a:r>
            <a:r>
              <a:rPr lang="en-US" sz="2400" dirty="0" smtClean="0"/>
              <a:t> for the </a:t>
            </a:r>
            <a:r>
              <a:rPr lang="en-US" sz="2400" dirty="0" err="1" smtClean="0"/>
              <a:t>otosurgery</a:t>
            </a:r>
            <a:r>
              <a:rPr lang="en-US" sz="2400" dirty="0" smtClean="0"/>
              <a:t>) and cadaver head surgery for the lateral skull base approaches.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251520" y="404664"/>
            <a:ext cx="8640960" cy="3477875"/>
          </a:xfrm>
          <a:prstGeom prst="rect">
            <a:avLst/>
          </a:prstGeom>
        </p:spPr>
        <p:txBody>
          <a:bodyPr wrap="square">
            <a:spAutoFit/>
          </a:bodyPr>
          <a:lstStyle/>
          <a:p>
            <a:r>
              <a:rPr lang="en-US" sz="1400" b="1" i="1" dirty="0" smtClean="0">
                <a:solidFill>
                  <a:srgbClr val="002060"/>
                </a:solidFill>
              </a:rPr>
              <a:t>UNION EUROPÉENNE DES MÉDECINS SPÉCIALISTES EUROPEAN UNION OF MEDICAL SPECIALISTS  </a:t>
            </a:r>
          </a:p>
          <a:p>
            <a:endParaRPr lang="en-US" sz="1400" b="1" dirty="0" smtClean="0">
              <a:solidFill>
                <a:srgbClr val="002060"/>
              </a:solidFill>
            </a:endParaRPr>
          </a:p>
          <a:p>
            <a:r>
              <a:rPr lang="en-US" sz="1400" b="1" dirty="0" smtClean="0">
                <a:solidFill>
                  <a:srgbClr val="002060"/>
                </a:solidFill>
              </a:rPr>
              <a:t>20 Avenue de la </a:t>
            </a:r>
            <a:r>
              <a:rPr lang="en-US" sz="1400" b="1" dirty="0" err="1" smtClean="0">
                <a:solidFill>
                  <a:srgbClr val="002060"/>
                </a:solidFill>
              </a:rPr>
              <a:t>Couronne</a:t>
            </a:r>
            <a:r>
              <a:rPr lang="en-US" sz="1400" b="1" dirty="0" smtClean="0">
                <a:solidFill>
                  <a:srgbClr val="002060"/>
                </a:solidFill>
              </a:rPr>
              <a:t> </a:t>
            </a:r>
            <a:r>
              <a:rPr lang="en-US" sz="1400" b="1" dirty="0" err="1" smtClean="0">
                <a:solidFill>
                  <a:srgbClr val="002060"/>
                </a:solidFill>
              </a:rPr>
              <a:t>tel</a:t>
            </a:r>
            <a:r>
              <a:rPr lang="en-US" sz="1400" b="1" dirty="0" smtClean="0">
                <a:solidFill>
                  <a:srgbClr val="002060"/>
                </a:solidFill>
              </a:rPr>
              <a:t>: +32-2-649.51.64 B-1050 - BRUSSELS fax: +32-2-640.37.30 www.uems.net uems@skynet.be UEMS 2011 / 20 President: Dr. </a:t>
            </a:r>
            <a:r>
              <a:rPr lang="en-US" sz="1400" b="1" dirty="0" err="1" smtClean="0">
                <a:solidFill>
                  <a:srgbClr val="002060"/>
                </a:solidFill>
              </a:rPr>
              <a:t>Zlatko</a:t>
            </a:r>
            <a:r>
              <a:rPr lang="en-US" sz="1400" b="1" dirty="0" smtClean="0">
                <a:solidFill>
                  <a:srgbClr val="002060"/>
                </a:solidFill>
              </a:rPr>
              <a:t> </a:t>
            </a:r>
            <a:r>
              <a:rPr lang="en-US" sz="1400" b="1" dirty="0" err="1" smtClean="0">
                <a:solidFill>
                  <a:srgbClr val="002060"/>
                </a:solidFill>
              </a:rPr>
              <a:t>Fras</a:t>
            </a:r>
            <a:r>
              <a:rPr lang="en-US" sz="1400" b="1" dirty="0" smtClean="0">
                <a:solidFill>
                  <a:srgbClr val="002060"/>
                </a:solidFill>
              </a:rPr>
              <a:t> Secretary General: Dr. Bernard </a:t>
            </a:r>
            <a:r>
              <a:rPr lang="en-US" sz="1400" b="1" dirty="0" err="1" smtClean="0">
                <a:solidFill>
                  <a:srgbClr val="002060"/>
                </a:solidFill>
              </a:rPr>
              <a:t>Maillet</a:t>
            </a:r>
            <a:r>
              <a:rPr lang="en-US" sz="1400" b="1" dirty="0" smtClean="0">
                <a:solidFill>
                  <a:srgbClr val="002060"/>
                </a:solidFill>
              </a:rPr>
              <a:t> Treasurer: Dr. Giorgio </a:t>
            </a:r>
            <a:r>
              <a:rPr lang="en-US" sz="1400" b="1" dirty="0" err="1" smtClean="0">
                <a:solidFill>
                  <a:srgbClr val="002060"/>
                </a:solidFill>
              </a:rPr>
              <a:t>Berchicci</a:t>
            </a:r>
            <a:r>
              <a:rPr lang="en-US" sz="1400" b="1" dirty="0" smtClean="0">
                <a:solidFill>
                  <a:srgbClr val="002060"/>
                </a:solidFill>
              </a:rPr>
              <a:t> Liaison Officer: Dr. </a:t>
            </a:r>
            <a:r>
              <a:rPr lang="en-US" sz="1400" b="1" dirty="0" err="1" smtClean="0">
                <a:solidFill>
                  <a:srgbClr val="002060"/>
                </a:solidFill>
              </a:rPr>
              <a:t>Gerd</a:t>
            </a:r>
            <a:r>
              <a:rPr lang="en-US" sz="1400" b="1" dirty="0" smtClean="0">
                <a:solidFill>
                  <a:srgbClr val="002060"/>
                </a:solidFill>
              </a:rPr>
              <a:t> Hofmann </a:t>
            </a:r>
          </a:p>
          <a:p>
            <a:endParaRPr lang="en-US" b="1" dirty="0" smtClean="0">
              <a:solidFill>
                <a:srgbClr val="002060"/>
              </a:solidFill>
            </a:endParaRPr>
          </a:p>
          <a:p>
            <a:endParaRPr lang="en-US" sz="3600" b="1" i="1" dirty="0" smtClean="0">
              <a:solidFill>
                <a:srgbClr val="002060"/>
              </a:solidFill>
            </a:endParaRPr>
          </a:p>
          <a:p>
            <a:pPr algn="ctr"/>
            <a:r>
              <a:rPr lang="en-US" sz="4800" b="1" i="1" dirty="0" smtClean="0">
                <a:solidFill>
                  <a:srgbClr val="002060"/>
                </a:solidFill>
              </a:rPr>
              <a:t> The Accreditation of e-Learning Materials by the EACCME </a:t>
            </a:r>
            <a:endParaRPr lang="en-US" sz="4800" b="1" i="1" dirty="0">
              <a:solidFill>
                <a:srgbClr val="002060"/>
              </a:solidFill>
            </a:endParaRPr>
          </a:p>
        </p:txBody>
      </p:sp>
      <p:pic>
        <p:nvPicPr>
          <p:cNvPr id="25602" name="Picture 2" descr="http://www.dubrovnik2012.com/media/images/uems_logo.jpg"/>
          <p:cNvPicPr>
            <a:picLocks noChangeAspect="1" noChangeArrowheads="1"/>
          </p:cNvPicPr>
          <p:nvPr/>
        </p:nvPicPr>
        <p:blipFill>
          <a:blip r:embed="rId3" cstate="print"/>
          <a:srcRect/>
          <a:stretch>
            <a:fillRect/>
          </a:stretch>
        </p:blipFill>
        <p:spPr bwMode="auto">
          <a:xfrm>
            <a:off x="3419872" y="4509120"/>
            <a:ext cx="1872208" cy="187220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95536" y="1844824"/>
            <a:ext cx="8229600" cy="4525963"/>
          </a:xfrm>
        </p:spPr>
        <p:txBody>
          <a:bodyPr>
            <a:noAutofit/>
          </a:bodyPr>
          <a:lstStyle/>
          <a:p>
            <a:r>
              <a:rPr lang="en-US" sz="2800" i="1" dirty="0" smtClean="0"/>
              <a:t>4) The UEMS recognizes that considerable advances are being made in the methods by which CME and CPD can be provided, and by which these educational opportunities are accessed by doctors. For this reason, the UEMS provides for the accreditation by the EACCME of new media for the delivery of CME/CPD, that go beyond traditional lectures, symposia and conferences. </a:t>
            </a:r>
            <a:endParaRPr lang="nb-NO" sz="2800" i="1" dirty="0" smtClean="0"/>
          </a:p>
          <a:p>
            <a:endParaRPr lang="en-US" sz="2800" i="1" dirty="0"/>
          </a:p>
        </p:txBody>
      </p:sp>
      <p:sp>
        <p:nvSpPr>
          <p:cNvPr id="4" name="Rektangel 3"/>
          <p:cNvSpPr/>
          <p:nvPr/>
        </p:nvSpPr>
        <p:spPr>
          <a:xfrm>
            <a:off x="611560" y="620688"/>
            <a:ext cx="3207481" cy="769441"/>
          </a:xfrm>
          <a:prstGeom prst="rect">
            <a:avLst/>
          </a:prstGeom>
        </p:spPr>
        <p:txBody>
          <a:bodyPr wrap="none">
            <a:spAutoFit/>
          </a:bodyPr>
          <a:lstStyle/>
          <a:p>
            <a:r>
              <a:rPr lang="en-US" sz="4400" b="1" i="1" dirty="0" smtClean="0">
                <a:solidFill>
                  <a:srgbClr val="002060"/>
                </a:solidFill>
              </a:rPr>
              <a:t>Introduction </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323528" y="620688"/>
            <a:ext cx="8496944" cy="1938992"/>
          </a:xfrm>
          <a:prstGeom prst="rect">
            <a:avLst/>
          </a:prstGeom>
        </p:spPr>
        <p:txBody>
          <a:bodyPr wrap="square">
            <a:spAutoFit/>
          </a:bodyPr>
          <a:lstStyle/>
          <a:p>
            <a:r>
              <a:rPr lang="en-US" sz="4000" b="1" i="1" dirty="0" smtClean="0">
                <a:solidFill>
                  <a:srgbClr val="002060"/>
                </a:solidFill>
              </a:rPr>
              <a:t>EACCME: 	European Accreditation</a:t>
            </a:r>
          </a:p>
          <a:p>
            <a:r>
              <a:rPr lang="en-US" sz="4000" b="1" i="1" dirty="0" smtClean="0">
                <a:solidFill>
                  <a:srgbClr val="002060"/>
                </a:solidFill>
              </a:rPr>
              <a:t>			 Council for Continuing</a:t>
            </a:r>
          </a:p>
          <a:p>
            <a:r>
              <a:rPr lang="en-US" sz="4000" b="1" i="1" dirty="0" smtClean="0">
                <a:solidFill>
                  <a:srgbClr val="002060"/>
                </a:solidFill>
              </a:rPr>
              <a:t>			 Medical Education</a:t>
            </a:r>
            <a:endParaRPr lang="en-US" sz="4000" b="1" i="1" dirty="0">
              <a:solidFill>
                <a:srgbClr val="002060"/>
              </a:solidFill>
            </a:endParaRPr>
          </a:p>
        </p:txBody>
      </p:sp>
      <p:sp>
        <p:nvSpPr>
          <p:cNvPr id="7" name="Rektangel 6"/>
          <p:cNvSpPr/>
          <p:nvPr/>
        </p:nvSpPr>
        <p:spPr>
          <a:xfrm>
            <a:off x="323528" y="3212976"/>
            <a:ext cx="7169783" cy="1323439"/>
          </a:xfrm>
          <a:prstGeom prst="rect">
            <a:avLst/>
          </a:prstGeom>
        </p:spPr>
        <p:txBody>
          <a:bodyPr wrap="none">
            <a:spAutoFit/>
          </a:bodyPr>
          <a:lstStyle/>
          <a:p>
            <a:r>
              <a:rPr lang="nb-NO" sz="4000" b="1" i="1" dirty="0" smtClean="0">
                <a:solidFill>
                  <a:srgbClr val="002060"/>
                </a:solidFill>
              </a:rPr>
              <a:t>CME: 		</a:t>
            </a:r>
            <a:r>
              <a:rPr lang="nb-NO" sz="4000" b="1" i="1" dirty="0" err="1" smtClean="0">
                <a:solidFill>
                  <a:srgbClr val="002060"/>
                </a:solidFill>
              </a:rPr>
              <a:t>Continuing</a:t>
            </a:r>
            <a:r>
              <a:rPr lang="nb-NO" sz="4000" b="1" i="1" dirty="0" smtClean="0">
                <a:solidFill>
                  <a:srgbClr val="002060"/>
                </a:solidFill>
              </a:rPr>
              <a:t> </a:t>
            </a:r>
            <a:r>
              <a:rPr lang="nb-NO" sz="4000" b="1" i="1" dirty="0" err="1" smtClean="0">
                <a:solidFill>
                  <a:srgbClr val="002060"/>
                </a:solidFill>
              </a:rPr>
              <a:t>medical</a:t>
            </a:r>
            <a:r>
              <a:rPr lang="nb-NO" sz="4000" b="1" i="1" dirty="0" smtClean="0">
                <a:solidFill>
                  <a:srgbClr val="002060"/>
                </a:solidFill>
              </a:rPr>
              <a:t> </a:t>
            </a:r>
          </a:p>
          <a:p>
            <a:r>
              <a:rPr lang="nb-NO" sz="4000" b="1" i="1" dirty="0" smtClean="0">
                <a:solidFill>
                  <a:srgbClr val="002060"/>
                </a:solidFill>
              </a:rPr>
              <a:t>			</a:t>
            </a:r>
            <a:r>
              <a:rPr lang="nb-NO" sz="4000" b="1" i="1" dirty="0" err="1" smtClean="0">
                <a:solidFill>
                  <a:srgbClr val="002060"/>
                </a:solidFill>
              </a:rPr>
              <a:t>education</a:t>
            </a:r>
            <a:r>
              <a:rPr lang="nb-NO" sz="4000" b="1" i="1" dirty="0" smtClean="0">
                <a:solidFill>
                  <a:srgbClr val="002060"/>
                </a:solidFill>
              </a:rPr>
              <a:t>.</a:t>
            </a:r>
            <a:endParaRPr lang="en-US" sz="4000" i="1" dirty="0">
              <a:solidFill>
                <a:srgbClr val="002060"/>
              </a:solidFill>
            </a:endParaRPr>
          </a:p>
        </p:txBody>
      </p:sp>
      <p:sp>
        <p:nvSpPr>
          <p:cNvPr id="8" name="Rektangel 7"/>
          <p:cNvSpPr/>
          <p:nvPr/>
        </p:nvSpPr>
        <p:spPr>
          <a:xfrm>
            <a:off x="395536" y="5229200"/>
            <a:ext cx="8216737" cy="1938992"/>
          </a:xfrm>
          <a:prstGeom prst="rect">
            <a:avLst/>
          </a:prstGeom>
        </p:spPr>
        <p:txBody>
          <a:bodyPr wrap="none">
            <a:spAutoFit/>
          </a:bodyPr>
          <a:lstStyle/>
          <a:p>
            <a:r>
              <a:rPr lang="nb-NO" sz="4000" b="1" i="1" dirty="0" err="1" smtClean="0">
                <a:solidFill>
                  <a:srgbClr val="002060"/>
                </a:solidFill>
              </a:rPr>
              <a:t>CME-point</a:t>
            </a:r>
            <a:r>
              <a:rPr lang="nb-NO" sz="4000" b="1" i="1" dirty="0" smtClean="0">
                <a:solidFill>
                  <a:srgbClr val="002060"/>
                </a:solidFill>
              </a:rPr>
              <a:t>: 	</a:t>
            </a:r>
            <a:r>
              <a:rPr lang="nb-NO" sz="4000" b="1" i="1" dirty="0" err="1" smtClean="0">
                <a:solidFill>
                  <a:srgbClr val="002060"/>
                </a:solidFill>
              </a:rPr>
              <a:t>CME-accreditation</a:t>
            </a:r>
            <a:r>
              <a:rPr lang="nb-NO" sz="4000" b="1" i="1" dirty="0" smtClean="0">
                <a:solidFill>
                  <a:srgbClr val="002060"/>
                </a:solidFill>
              </a:rPr>
              <a:t> </a:t>
            </a:r>
            <a:r>
              <a:rPr lang="nb-NO" sz="4000" b="1" i="1" dirty="0" err="1" smtClean="0">
                <a:solidFill>
                  <a:srgbClr val="002060"/>
                </a:solidFill>
              </a:rPr>
              <a:t>unit</a:t>
            </a:r>
            <a:r>
              <a:rPr lang="nb-NO" sz="4000" b="1" i="1" dirty="0" smtClean="0">
                <a:solidFill>
                  <a:srgbClr val="002060"/>
                </a:solidFill>
              </a:rPr>
              <a:t> =</a:t>
            </a:r>
          </a:p>
          <a:p>
            <a:r>
              <a:rPr lang="nb-NO" sz="4000" b="1" i="1" dirty="0" smtClean="0">
                <a:solidFill>
                  <a:srgbClr val="002060"/>
                </a:solidFill>
              </a:rPr>
              <a:t>			ECMEC </a:t>
            </a:r>
          </a:p>
          <a:p>
            <a:r>
              <a:rPr lang="nb-NO" sz="4000" b="1" i="1" dirty="0" smtClean="0">
                <a:solidFill>
                  <a:srgbClr val="002060"/>
                </a:solidFill>
              </a:rPr>
              <a:t>	</a:t>
            </a:r>
            <a:endParaRPr lang="en-US" sz="4000" i="1"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67544" y="123111"/>
            <a:ext cx="8076313" cy="64940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i="1" u="none" strike="noStrike" cap="none" normalizeH="0" baseline="0" dirty="0" smtClean="0">
                <a:ln>
                  <a:noFill/>
                </a:ln>
                <a:solidFill>
                  <a:srgbClr val="002060"/>
                </a:solidFill>
                <a:effectLst/>
                <a:ea typeface="Calibri" pitchFamily="34" charset="0"/>
                <a:cs typeface="Calibri" pitchFamily="34" charset="0"/>
              </a:rPr>
              <a:t>Scope of this paper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i="1" u="none" strike="noStrike" cap="none" normalizeH="0" baseline="0" dirty="0" smtClean="0">
              <a:ln>
                <a:noFill/>
              </a:ln>
              <a:solidFill>
                <a:srgbClr val="002060"/>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6) In this paper, these new media are referred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to as “e-Learning materials”, and should be taken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as covering the delivery of CME/CPD by methods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including: recorded audio, recorded visual, recorded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on Compact Disc (CD), recorded on Digital Versatile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Disc (DVD), available on Personal Digital Assistant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(PDA), available online via an educational website,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or any mixture or technological</a:t>
            </a:r>
            <a:r>
              <a:rPr kumimoji="0" lang="en-US" sz="2800" b="0" i="1" u="none" strike="noStrike" cap="none" normalizeH="0" dirty="0" smtClean="0">
                <a:ln>
                  <a:noFill/>
                </a:ln>
                <a:solidFill>
                  <a:srgbClr val="000000"/>
                </a:solidFill>
                <a:effectLst/>
                <a:ea typeface="Calibri" pitchFamily="34" charset="0"/>
                <a:cs typeface="Arial" pitchFamily="34" charset="0"/>
              </a:rPr>
              <a:t> </a:t>
            </a:r>
            <a:r>
              <a:rPr kumimoji="0" lang="en-US" sz="2800" b="0" i="1" u="none" strike="noStrike" cap="none" normalizeH="0" baseline="0" dirty="0" smtClean="0">
                <a:ln>
                  <a:noFill/>
                </a:ln>
                <a:solidFill>
                  <a:srgbClr val="000000"/>
                </a:solidFill>
                <a:effectLst/>
                <a:ea typeface="Calibri" pitchFamily="34" charset="0"/>
                <a:cs typeface="Arial" pitchFamily="34" charset="0"/>
              </a:rPr>
              <a:t>development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preceding. This list should not be considered 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complete. While other terms used for these new media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include</a:t>
            </a:r>
            <a:r>
              <a:rPr kumimoji="0" lang="en-US" sz="2800" b="0" i="1" u="none" strike="noStrike" cap="none" normalizeH="0" dirty="0" smtClean="0">
                <a:ln>
                  <a:noFill/>
                </a:ln>
                <a:solidFill>
                  <a:srgbClr val="000000"/>
                </a:solidFill>
                <a:effectLst/>
                <a:ea typeface="Calibri" pitchFamily="34" charset="0"/>
                <a:cs typeface="Arial" pitchFamily="34" charset="0"/>
              </a:rPr>
              <a:t> </a:t>
            </a:r>
            <a:r>
              <a:rPr kumimoji="0" lang="en-US" sz="2800" b="0" i="1" u="none" strike="noStrike" cap="none" normalizeH="0" baseline="0" dirty="0" smtClean="0">
                <a:ln>
                  <a:noFill/>
                </a:ln>
                <a:solidFill>
                  <a:srgbClr val="000000"/>
                </a:solidFill>
                <a:effectLst/>
                <a:ea typeface="Calibri" pitchFamily="34" charset="0"/>
                <a:cs typeface="Arial" pitchFamily="34" charset="0"/>
              </a:rPr>
              <a:t>“distance-learning” and “enduring materials”,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these terms are not used in this paper. </a:t>
            </a:r>
            <a:endParaRPr kumimoji="0" lang="en-US" sz="2800" b="0" i="1"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67544" y="123111"/>
            <a:ext cx="8076313" cy="64940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i="1" u="none" strike="noStrike" cap="none" normalizeH="0" baseline="0" dirty="0" smtClean="0">
                <a:ln>
                  <a:noFill/>
                </a:ln>
                <a:solidFill>
                  <a:srgbClr val="002060"/>
                </a:solidFill>
                <a:effectLst/>
                <a:ea typeface="Calibri" pitchFamily="34" charset="0"/>
                <a:cs typeface="Calibri" pitchFamily="34" charset="0"/>
              </a:rPr>
              <a:t>Scope of this paper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i="1" u="none" strike="noStrike" cap="none" normalizeH="0" baseline="0" dirty="0" smtClean="0">
              <a:ln>
                <a:noFill/>
              </a:ln>
              <a:solidFill>
                <a:srgbClr val="002060"/>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6) In this paper, these new media are referred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to as “e-Learning materials”, and should be taken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as covering the delivery of CME/CPD by methods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including: recorded audio, recorded visual, recorded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on Compact Disc (CD), recorded on Digital Versatile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Disc (DVD), available on Personal Digital Assistant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(PDA), available online via an educational website,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or any mixture or technological</a:t>
            </a:r>
            <a:r>
              <a:rPr kumimoji="0" lang="en-US" sz="2800" b="0" i="1" u="none" strike="noStrike" cap="none" normalizeH="0" dirty="0" smtClean="0">
                <a:ln>
                  <a:noFill/>
                </a:ln>
                <a:solidFill>
                  <a:srgbClr val="000000"/>
                </a:solidFill>
                <a:effectLst/>
                <a:ea typeface="Calibri" pitchFamily="34" charset="0"/>
                <a:cs typeface="Arial" pitchFamily="34" charset="0"/>
              </a:rPr>
              <a:t> </a:t>
            </a:r>
            <a:r>
              <a:rPr kumimoji="0" lang="en-US" sz="2800" b="0" i="1" u="none" strike="noStrike" cap="none" normalizeH="0" baseline="0" dirty="0" smtClean="0">
                <a:ln>
                  <a:noFill/>
                </a:ln>
                <a:solidFill>
                  <a:srgbClr val="000000"/>
                </a:solidFill>
                <a:effectLst/>
                <a:ea typeface="Calibri" pitchFamily="34" charset="0"/>
                <a:cs typeface="Arial" pitchFamily="34" charset="0"/>
              </a:rPr>
              <a:t>development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preceding. This list should not be considered 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complete. While other terms</a:t>
            </a:r>
            <a:r>
              <a:rPr kumimoji="0" lang="en-US" sz="2800" b="0" i="1" u="none" strike="noStrike" cap="none" normalizeH="0" dirty="0" smtClean="0">
                <a:ln>
                  <a:noFill/>
                </a:ln>
                <a:solidFill>
                  <a:srgbClr val="000000"/>
                </a:solidFill>
                <a:effectLst/>
                <a:ea typeface="Calibri" pitchFamily="34" charset="0"/>
                <a:cs typeface="Arial" pitchFamily="34" charset="0"/>
              </a:rPr>
              <a:t> </a:t>
            </a:r>
            <a:r>
              <a:rPr kumimoji="0" lang="en-US" sz="2800" b="0" i="1" u="none" strike="noStrike" cap="none" normalizeH="0" baseline="0" dirty="0" smtClean="0">
                <a:ln>
                  <a:noFill/>
                </a:ln>
                <a:solidFill>
                  <a:srgbClr val="000000"/>
                </a:solidFill>
                <a:effectLst/>
                <a:ea typeface="Calibri" pitchFamily="34" charset="0"/>
                <a:cs typeface="Arial" pitchFamily="34" charset="0"/>
              </a:rPr>
              <a:t>used for these new media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include</a:t>
            </a:r>
            <a:r>
              <a:rPr kumimoji="0" lang="en-US" sz="2800" b="0" i="1" u="none" strike="noStrike" cap="none" normalizeH="0" dirty="0" smtClean="0">
                <a:ln>
                  <a:noFill/>
                </a:ln>
                <a:solidFill>
                  <a:srgbClr val="000000"/>
                </a:solidFill>
                <a:effectLst/>
                <a:ea typeface="Calibri" pitchFamily="34" charset="0"/>
                <a:cs typeface="Arial" pitchFamily="34" charset="0"/>
              </a:rPr>
              <a:t> </a:t>
            </a:r>
            <a:r>
              <a:rPr kumimoji="0" lang="en-US" sz="2800" b="0" i="1" u="none" strike="noStrike" cap="none" normalizeH="0" baseline="0" dirty="0" smtClean="0">
                <a:ln>
                  <a:noFill/>
                </a:ln>
                <a:solidFill>
                  <a:srgbClr val="000000"/>
                </a:solidFill>
                <a:effectLst/>
                <a:ea typeface="Calibri" pitchFamily="34" charset="0"/>
                <a:cs typeface="Arial" pitchFamily="34" charset="0"/>
              </a:rPr>
              <a:t>“distance-learning” and “enduring materials”,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these terms are not used in this paper. </a:t>
            </a:r>
            <a:endParaRPr kumimoji="0" lang="en-US" sz="2800" b="0" i="1"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67544" y="123111"/>
            <a:ext cx="8076313" cy="649408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i="1" u="none" strike="noStrike" cap="none" normalizeH="0" baseline="0" dirty="0" smtClean="0">
                <a:ln>
                  <a:noFill/>
                </a:ln>
                <a:solidFill>
                  <a:srgbClr val="002060"/>
                </a:solidFill>
                <a:effectLst/>
                <a:ea typeface="Calibri" pitchFamily="34" charset="0"/>
                <a:cs typeface="Calibri" pitchFamily="34" charset="0"/>
              </a:rPr>
              <a:t>Scope of this paper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4000" i="1" u="none" strike="noStrike" cap="none" normalizeH="0" baseline="0" dirty="0" smtClean="0">
              <a:ln>
                <a:noFill/>
              </a:ln>
              <a:solidFill>
                <a:srgbClr val="002060"/>
              </a:solidFill>
              <a:effectLst/>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6) In this paper, these new media are referred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to as “e-Learning materials”, and should be taken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as covering the delivery of CME/CPD by methods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including: recorded audio, recorded visual, recorded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on Compact Disc (CD), recorded on Digital Versatile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Disc (DVD), available on Personal Digital Assistant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(PDA), available online via an educational website,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or any mixture or technological</a:t>
            </a:r>
            <a:r>
              <a:rPr kumimoji="0" lang="en-US" sz="2800" b="0" i="1" u="none" strike="noStrike" cap="none" normalizeH="0" dirty="0" smtClean="0">
                <a:ln>
                  <a:noFill/>
                </a:ln>
                <a:solidFill>
                  <a:srgbClr val="000000"/>
                </a:solidFill>
                <a:effectLst/>
                <a:ea typeface="Calibri" pitchFamily="34" charset="0"/>
                <a:cs typeface="Arial" pitchFamily="34" charset="0"/>
              </a:rPr>
              <a:t> </a:t>
            </a:r>
            <a:r>
              <a:rPr kumimoji="0" lang="en-US" sz="2800" b="0" i="1" u="none" strike="noStrike" cap="none" normalizeH="0" baseline="0" dirty="0" smtClean="0">
                <a:ln>
                  <a:noFill/>
                </a:ln>
                <a:solidFill>
                  <a:srgbClr val="000000"/>
                </a:solidFill>
                <a:effectLst/>
                <a:ea typeface="Calibri" pitchFamily="34" charset="0"/>
                <a:cs typeface="Arial" pitchFamily="34" charset="0"/>
              </a:rPr>
              <a:t>development of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preceding. This list should not be considered 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complete. While other terms used for these new media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 include</a:t>
            </a:r>
            <a:r>
              <a:rPr kumimoji="0" lang="en-US" sz="2800" b="0" i="1" u="none" strike="noStrike" cap="none" normalizeH="0" dirty="0" smtClean="0">
                <a:ln>
                  <a:noFill/>
                </a:ln>
                <a:solidFill>
                  <a:srgbClr val="000000"/>
                </a:solidFill>
                <a:effectLst/>
                <a:ea typeface="Calibri" pitchFamily="34" charset="0"/>
                <a:cs typeface="Arial" pitchFamily="34" charset="0"/>
              </a:rPr>
              <a:t> </a:t>
            </a:r>
            <a:r>
              <a:rPr kumimoji="0" lang="en-US" sz="2800" b="0" i="1" u="none" strike="noStrike" cap="none" normalizeH="0" baseline="0" dirty="0" smtClean="0">
                <a:ln>
                  <a:noFill/>
                </a:ln>
                <a:solidFill>
                  <a:srgbClr val="000000"/>
                </a:solidFill>
                <a:effectLst/>
                <a:ea typeface="Calibri" pitchFamily="34" charset="0"/>
                <a:cs typeface="Arial" pitchFamily="34" charset="0"/>
              </a:rPr>
              <a:t>“distance-learning” and “enduring materials”,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1" u="none" strike="noStrike" cap="none" normalizeH="0" baseline="0" dirty="0" smtClean="0">
                <a:ln>
                  <a:noFill/>
                </a:ln>
                <a:solidFill>
                  <a:srgbClr val="000000"/>
                </a:solidFill>
                <a:effectLst/>
                <a:ea typeface="Calibri" pitchFamily="34" charset="0"/>
                <a:cs typeface="Arial" pitchFamily="34" charset="0"/>
              </a:rPr>
              <a:t>these terms are not used in this paper. </a:t>
            </a:r>
            <a:endParaRPr kumimoji="0" lang="en-US" sz="2800" b="0" i="1"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23528" y="332656"/>
            <a:ext cx="8349658"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solidFill>
                  <a:srgbClr val="002060"/>
                </a:solidFill>
              </a:rPr>
              <a:t>Educational Objectives and fulfillment </a:t>
            </a:r>
          </a:p>
          <a:p>
            <a:r>
              <a:rPr lang="en-US" sz="4000" b="1" i="1" dirty="0" smtClean="0">
                <a:solidFill>
                  <a:srgbClr val="002060"/>
                </a:solidFill>
              </a:rPr>
              <a:t>of learning needs </a:t>
            </a:r>
            <a:endParaRPr lang="nb-NO" sz="4000" i="1" dirty="0" smtClean="0">
              <a:solidFill>
                <a:srgbClr val="002060"/>
              </a:solidFill>
            </a:endParaRPr>
          </a:p>
        </p:txBody>
      </p:sp>
      <p:sp>
        <p:nvSpPr>
          <p:cNvPr id="40961" name="Rectangle 1"/>
          <p:cNvSpPr>
            <a:spLocks noChangeArrowheads="1"/>
          </p:cNvSpPr>
          <p:nvPr/>
        </p:nvSpPr>
        <p:spPr bwMode="auto">
          <a:xfrm>
            <a:off x="41137" y="2358171"/>
            <a:ext cx="9102863"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0000"/>
                </a:solidFill>
                <a:effectLst/>
                <a:latin typeface="Calibri" pitchFamily="34" charset="0"/>
                <a:ea typeface="Calibri" pitchFamily="34" charset="0"/>
                <a:cs typeface="Calibri" pitchFamily="34" charset="0"/>
              </a:rPr>
              <a:t>12)The Provider must state, in a readily-accessible manner, that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smtClean="0">
                <a:ln>
                  <a:noFill/>
                </a:ln>
                <a:solidFill>
                  <a:srgbClr val="000000"/>
                </a:solidFill>
                <a:effectLst/>
                <a:latin typeface="Calibri" pitchFamily="34" charset="0"/>
                <a:ea typeface="Calibri" pitchFamily="34" charset="0"/>
                <a:cs typeface="Calibri" pitchFamily="34" charset="0"/>
              </a:rPr>
              <a:t>Material has been prepared in order to fulfill stated educational needs, and indicate how this will be achieved.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b-NO"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13) </a:t>
            </a:r>
            <a:r>
              <a:rPr kumimoji="0" lang="en-US" sz="2400" b="0" i="1" u="none" strike="noStrike" cap="none" normalizeH="0" baseline="0" dirty="0" smtClean="0">
                <a:ln>
                  <a:noFill/>
                </a:ln>
                <a:solidFill>
                  <a:srgbClr val="000000"/>
                </a:solidFill>
                <a:effectLst/>
                <a:latin typeface="Calibri" pitchFamily="34" charset="0"/>
                <a:ea typeface="Calibri" pitchFamily="34" charset="0"/>
                <a:cs typeface="Calibri" pitchFamily="34" charset="0"/>
              </a:rPr>
              <a:t>The Provider must state in a readily-accessible manner, the expected educational outcome(s) of the Materials</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14) </a:t>
            </a:r>
            <a:r>
              <a:rPr kumimoji="0" lang="en-US" sz="2400" b="0" i="1" u="none" strike="noStrike" cap="none" normalizeH="0" baseline="0" dirty="0" smtClean="0">
                <a:ln>
                  <a:noFill/>
                </a:ln>
                <a:solidFill>
                  <a:srgbClr val="000000"/>
                </a:solidFill>
                <a:effectLst/>
                <a:latin typeface="Calibri" pitchFamily="34" charset="0"/>
                <a:ea typeface="Calibri" pitchFamily="34" charset="0"/>
                <a:cs typeface="Calibri" pitchFamily="34" charset="0"/>
              </a:rPr>
              <a:t>The Provider must clearly define, and state in a readily-accessible manner, the “target audience” for whom the Materials are most likely to be suitable</a:t>
            </a:r>
            <a:r>
              <a:rPr kumimoji="0" lang="en-US" sz="2400" b="0" i="0" u="none" strike="noStrike" cap="none" normalizeH="0" baseline="0" dirty="0" smtClean="0">
                <a:ln>
                  <a:noFill/>
                </a:ln>
                <a:solidFill>
                  <a:srgbClr val="000000"/>
                </a:solidFill>
                <a:effectLst/>
                <a:latin typeface="Calibri" pitchFamily="34" charset="0"/>
                <a:ea typeface="Calibri" pitchFamily="34" charset="0"/>
                <a:cs typeface="Calibri"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23528" y="404664"/>
            <a:ext cx="522591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Description of Material </a:t>
            </a:r>
            <a:endParaRPr lang="nb-NO" sz="4000" i="1" dirty="0"/>
          </a:p>
        </p:txBody>
      </p:sp>
      <p:sp>
        <p:nvSpPr>
          <p:cNvPr id="40961" name="Rectangle 1"/>
          <p:cNvSpPr>
            <a:spLocks noChangeArrowheads="1"/>
          </p:cNvSpPr>
          <p:nvPr/>
        </p:nvSpPr>
        <p:spPr bwMode="auto">
          <a:xfrm>
            <a:off x="0" y="2079431"/>
            <a:ext cx="9102863"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15) </a:t>
            </a:r>
            <a:r>
              <a:rPr lang="en-US" sz="2400" i="1" dirty="0" smtClean="0"/>
              <a:t>The Provider must clearly explain, and state in a readily-accessible manner, in a brief summary, the content of the Material</a:t>
            </a:r>
            <a:r>
              <a:rPr lang="en-US" sz="2400" dirty="0" smtClean="0"/>
              <a:t>. </a:t>
            </a:r>
          </a:p>
          <a:p>
            <a:endParaRPr lang="nb-NO" sz="2400" dirty="0" smtClean="0"/>
          </a:p>
          <a:p>
            <a:endParaRPr lang="en-US" sz="2400" dirty="0" smtClean="0"/>
          </a:p>
          <a:p>
            <a:r>
              <a:rPr lang="en-US" sz="2400" dirty="0" smtClean="0"/>
              <a:t>17) </a:t>
            </a:r>
            <a:r>
              <a:rPr lang="en-US" sz="2400" i="1" dirty="0" smtClean="0"/>
              <a:t>The Provider must clearly state, in a readily-accessible manner, the likely duration that the Learner will need to engage with the Material in order to fulfill the educational objective(s)</a:t>
            </a:r>
            <a:r>
              <a:rPr lang="en-US" sz="2400" dirty="0" smtClean="0"/>
              <a:t>. </a:t>
            </a:r>
            <a:endParaRPr lang="nb-NO" sz="2400" dirty="0" smtClean="0"/>
          </a:p>
          <a:p>
            <a:r>
              <a:rPr lang="en-US" sz="2400" dirty="0" smtClean="0"/>
              <a:t>This must be a minimum of one educational hour, with each hour of educational time expected to count as one ECMEC. </a:t>
            </a:r>
          </a:p>
          <a:p>
            <a:r>
              <a:rPr lang="en-US" sz="2400" i="1" dirty="0" smtClean="0"/>
              <a:t>. </a:t>
            </a:r>
            <a:endParaRPr lang="nb-NO"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23528" y="404664"/>
            <a:ext cx="522591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Description of Material </a:t>
            </a:r>
            <a:endParaRPr lang="nb-NO" sz="4000" i="1" dirty="0"/>
          </a:p>
        </p:txBody>
      </p:sp>
      <p:sp>
        <p:nvSpPr>
          <p:cNvPr id="40961" name="Rectangle 1"/>
          <p:cNvSpPr>
            <a:spLocks noChangeArrowheads="1"/>
          </p:cNvSpPr>
          <p:nvPr/>
        </p:nvSpPr>
        <p:spPr bwMode="auto">
          <a:xfrm>
            <a:off x="41137" y="1494076"/>
            <a:ext cx="9102863"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r>
              <a:rPr lang="en-US" sz="2400" dirty="0" smtClean="0"/>
              <a:t>18) </a:t>
            </a:r>
            <a:r>
              <a:rPr lang="en-US" sz="2400" i="1" dirty="0" smtClean="0"/>
              <a:t>The Provider must clearly state, in a readily-accessible manner, compliance of the Materials with all relevant ethical, medico-legal and legal requirements</a:t>
            </a:r>
            <a:r>
              <a:rPr lang="en-US" sz="2400" dirty="0" smtClean="0"/>
              <a:t>. </a:t>
            </a:r>
            <a:endParaRPr lang="nb-NO" sz="2400" dirty="0" smtClean="0"/>
          </a:p>
          <a:p>
            <a:endParaRPr lang="nb-NO" sz="2400" dirty="0" smtClean="0"/>
          </a:p>
          <a:p>
            <a:r>
              <a:rPr lang="en-US" sz="2400" dirty="0" smtClean="0"/>
              <a:t>19) </a:t>
            </a:r>
            <a:r>
              <a:rPr lang="en-US" sz="2400" i="1" dirty="0" smtClean="0"/>
              <a:t>The Provider must clearly state, in a readily-accessible manner, the date of preparation of the Material, any substantial revisions to its content, and expiry date</a:t>
            </a:r>
            <a:r>
              <a:rPr lang="en-US" sz="2400" dirty="0" smtClean="0"/>
              <a:t>. </a:t>
            </a:r>
          </a:p>
          <a:p>
            <a:endParaRPr lang="nb-NO"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51520" y="188640"/>
            <a:ext cx="4303101"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Nature of Material </a:t>
            </a:r>
            <a:endParaRPr lang="nb-NO" sz="4000" i="1" dirty="0"/>
          </a:p>
        </p:txBody>
      </p:sp>
      <p:sp>
        <p:nvSpPr>
          <p:cNvPr id="40961" name="Rectangle 1"/>
          <p:cNvSpPr>
            <a:spLocks noChangeArrowheads="1"/>
          </p:cNvSpPr>
          <p:nvPr/>
        </p:nvSpPr>
        <p:spPr bwMode="auto">
          <a:xfrm>
            <a:off x="0" y="918012"/>
            <a:ext cx="9102863"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r>
              <a:rPr lang="en-US" sz="2400" dirty="0" smtClean="0"/>
              <a:t>22) </a:t>
            </a:r>
            <a:r>
              <a:rPr lang="en-US" sz="2400" i="1" dirty="0" smtClean="0"/>
              <a:t>The Material must encourage the Learner to employ methods of active, adult learning to achieve the educational objective(s). </a:t>
            </a:r>
          </a:p>
          <a:p>
            <a:endParaRPr lang="nb-NO" sz="2400" dirty="0" smtClean="0"/>
          </a:p>
          <a:p>
            <a:r>
              <a:rPr lang="en-US" sz="2400" dirty="0" smtClean="0"/>
              <a:t>23) </a:t>
            </a:r>
            <a:r>
              <a:rPr lang="en-US" sz="2400" i="1" dirty="0" smtClean="0"/>
              <a:t>The Material must include a means of confirming Learners engagement, and achievement of the educational objective(s). </a:t>
            </a:r>
            <a:endParaRPr lang="nb-NO" sz="2400" dirty="0" smtClean="0"/>
          </a:p>
          <a:p>
            <a:r>
              <a:rPr lang="en-US" sz="2400" dirty="0" smtClean="0"/>
              <a:t>This self-assessment component must comprise a minimum of 10 minutes within the duration expected for the accreditation of each educational hour (1 ECMEC). </a:t>
            </a:r>
          </a:p>
          <a:p>
            <a:endParaRPr lang="nb-NO" sz="2400" dirty="0" smtClean="0"/>
          </a:p>
          <a:p>
            <a:r>
              <a:rPr lang="en-US" sz="2400" dirty="0" smtClean="0"/>
              <a:t>24) </a:t>
            </a:r>
            <a:r>
              <a:rPr lang="en-US" sz="2400" i="1" dirty="0" smtClean="0"/>
              <a:t>All content must be free from any commercial or other forms of bias</a:t>
            </a:r>
          </a:p>
          <a:p>
            <a:endParaRPr lang="nb-NO" sz="2400" dirty="0" smtClean="0"/>
          </a:p>
          <a:p>
            <a:r>
              <a:rPr lang="en-US" sz="2400" dirty="0" smtClean="0"/>
              <a:t>25) </a:t>
            </a:r>
            <a:r>
              <a:rPr lang="en-US" sz="2400" i="1" dirty="0" smtClean="0"/>
              <a:t>All content must be free of any form of advertising. </a:t>
            </a:r>
          </a:p>
          <a:p>
            <a:endParaRPr lang="nb-NO" sz="2400" dirty="0" smtClean="0"/>
          </a:p>
          <a:p>
            <a:r>
              <a:rPr lang="en-US" sz="2400" dirty="0" smtClean="0"/>
              <a:t>26) </a:t>
            </a:r>
            <a:r>
              <a:rPr lang="en-US" sz="2400" i="1" dirty="0" smtClean="0"/>
              <a:t>All content should be suitable for an international audience. </a:t>
            </a:r>
          </a:p>
          <a:p>
            <a:r>
              <a:rPr lang="en-US" sz="2400" i="1" dirty="0" smtClean="0"/>
              <a:t>. </a:t>
            </a:r>
            <a:endParaRPr lang="nb-NO"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188640"/>
            <a:ext cx="506715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solidFill>
                  <a:srgbClr val="002060"/>
                </a:solidFill>
              </a:rPr>
              <a:t>Details of the Provider </a:t>
            </a:r>
            <a:endParaRPr lang="nb-NO" sz="4000" i="1" dirty="0">
              <a:solidFill>
                <a:srgbClr val="002060"/>
              </a:solidFill>
            </a:endParaRPr>
          </a:p>
        </p:txBody>
      </p:sp>
      <p:sp>
        <p:nvSpPr>
          <p:cNvPr id="40961" name="Rectangle 1"/>
          <p:cNvSpPr>
            <a:spLocks noChangeArrowheads="1"/>
          </p:cNvSpPr>
          <p:nvPr/>
        </p:nvSpPr>
        <p:spPr bwMode="auto">
          <a:xfrm>
            <a:off x="0" y="476672"/>
            <a:ext cx="9102863"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r>
              <a:rPr lang="en-US" sz="2400" dirty="0" smtClean="0"/>
              <a:t>28) </a:t>
            </a:r>
            <a:r>
              <a:rPr lang="en-US" sz="2400" i="1" dirty="0" smtClean="0"/>
              <a:t>The Provider must provide, in a readily-accessible manner, a short description of the Provider </a:t>
            </a:r>
            <a:r>
              <a:rPr lang="en-US" sz="2400" i="1" dirty="0" err="1" smtClean="0"/>
              <a:t>organisation</a:t>
            </a:r>
            <a:r>
              <a:rPr lang="en-US" sz="2400" i="1" dirty="0" smtClean="0"/>
              <a:t>. </a:t>
            </a:r>
          </a:p>
          <a:p>
            <a:endParaRPr lang="nb-NO" sz="2400" dirty="0" smtClean="0"/>
          </a:p>
          <a:p>
            <a:r>
              <a:rPr lang="en-US" sz="2400" dirty="0" smtClean="0"/>
              <a:t>29) </a:t>
            </a:r>
            <a:r>
              <a:rPr lang="en-US" sz="2400" i="1" dirty="0" smtClean="0"/>
              <a:t>The Material must state, in a readily-accessible manner, the names and qualifications of the individual(s) involved in preparing the content. </a:t>
            </a:r>
            <a:endParaRPr lang="nb-NO" sz="2400" dirty="0" smtClean="0"/>
          </a:p>
          <a:p>
            <a:r>
              <a:rPr lang="en-US" sz="2400" dirty="0" smtClean="0"/>
              <a:t>The EACCME requires that all individuals who have contributed to the preparation and presentation of the material(s) are identified. </a:t>
            </a:r>
          </a:p>
          <a:p>
            <a:endParaRPr lang="nb-NO" sz="2400" dirty="0" smtClean="0"/>
          </a:p>
          <a:p>
            <a:r>
              <a:rPr lang="en-US" sz="2400" dirty="0" smtClean="0"/>
              <a:t>30) </a:t>
            </a:r>
            <a:r>
              <a:rPr lang="en-US" sz="2400" i="1" dirty="0" smtClean="0"/>
              <a:t>The Material must provide the name and title of a medical practitioner who will take responsibility for its content. This doctor must be registered with a Medical Regulatory Authority, and his/her registration details must be provided. </a:t>
            </a:r>
          </a:p>
          <a:p>
            <a:endParaRPr lang="nb-NO" sz="2400" dirty="0" smtClean="0"/>
          </a:p>
          <a:p>
            <a:r>
              <a:rPr lang="en-US" sz="2400" dirty="0" smtClean="0"/>
              <a:t>31) </a:t>
            </a:r>
            <a:r>
              <a:rPr lang="en-US" sz="2400" i="1" dirty="0" smtClean="0"/>
              <a:t>There must be a full declaration of actual or potential conflict of interest of the individual(s) involved in preparing the content of the Material. </a:t>
            </a:r>
            <a:endParaRPr lang="nb-NO" sz="2400" dirty="0" smtClean="0"/>
          </a:p>
          <a:p>
            <a:r>
              <a:rPr lang="en-US" sz="2400" i="1" dirty="0" smtClean="0"/>
              <a:t>. </a:t>
            </a:r>
            <a:endParaRPr lang="nb-NO"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188640"/>
            <a:ext cx="506715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solidFill>
                  <a:srgbClr val="002060"/>
                </a:solidFill>
              </a:rPr>
              <a:t>Details of the Provider </a:t>
            </a:r>
            <a:endParaRPr lang="nb-NO" sz="4000" i="1" dirty="0">
              <a:solidFill>
                <a:srgbClr val="002060"/>
              </a:solidFill>
            </a:endParaRPr>
          </a:p>
        </p:txBody>
      </p:sp>
      <p:sp>
        <p:nvSpPr>
          <p:cNvPr id="40961" name="Rectangle 1"/>
          <p:cNvSpPr>
            <a:spLocks noChangeArrowheads="1"/>
          </p:cNvSpPr>
          <p:nvPr/>
        </p:nvSpPr>
        <p:spPr bwMode="auto">
          <a:xfrm>
            <a:off x="41137" y="877362"/>
            <a:ext cx="9102863"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r>
              <a:rPr lang="en-US" sz="2400" dirty="0" smtClean="0"/>
              <a:t>32) </a:t>
            </a:r>
            <a:r>
              <a:rPr lang="en-US" sz="2400" i="1" dirty="0" smtClean="0"/>
              <a:t>The source of all funding provided for the preparation of the Material must be declared, and stated in a readily-accessible manner</a:t>
            </a:r>
            <a:r>
              <a:rPr lang="en-US" sz="2400" dirty="0" smtClean="0"/>
              <a:t>. </a:t>
            </a:r>
            <a:endParaRPr lang="nb-NO" sz="2400" dirty="0" smtClean="0"/>
          </a:p>
          <a:p>
            <a:endParaRPr lang="nb-NO" sz="2400" dirty="0" smtClean="0"/>
          </a:p>
          <a:p>
            <a:r>
              <a:rPr lang="en-US" sz="2400" dirty="0" smtClean="0"/>
              <a:t>33) </a:t>
            </a:r>
            <a:r>
              <a:rPr lang="en-US" sz="2400" i="1" dirty="0" smtClean="0"/>
              <a:t>The Material should provide “hot-links” to further relevant information. Where these links are to commercial sites, this must be made clearly identifiable. </a:t>
            </a:r>
            <a:endParaRPr lang="nb-NO" sz="2400" i="1" dirty="0" smtClean="0"/>
          </a:p>
          <a:p>
            <a:r>
              <a:rPr lang="en-US" sz="2400" i="1" dirty="0" smtClean="0"/>
              <a:t>. </a:t>
            </a:r>
            <a:endParaRPr lang="nb-NO"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23528" y="404664"/>
            <a:ext cx="7525458"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Quality Assurance by the Provider </a:t>
            </a:r>
            <a:endParaRPr lang="nb-NO" sz="4000" i="1" dirty="0"/>
          </a:p>
        </p:txBody>
      </p:sp>
      <p:sp>
        <p:nvSpPr>
          <p:cNvPr id="40961" name="Rectangle 1"/>
          <p:cNvSpPr>
            <a:spLocks noChangeArrowheads="1"/>
          </p:cNvSpPr>
          <p:nvPr/>
        </p:nvSpPr>
        <p:spPr bwMode="auto">
          <a:xfrm>
            <a:off x="41137" y="1225689"/>
            <a:ext cx="9102863"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r>
              <a:rPr lang="en-US" sz="2400" dirty="0" smtClean="0"/>
              <a:t>34) </a:t>
            </a:r>
            <a:r>
              <a:rPr lang="en-US" sz="2400" i="1" dirty="0" smtClean="0"/>
              <a:t>The Provider must provide confirmation that it has had the Material quality-assured prior to application to the EACCME for accreditation</a:t>
            </a:r>
            <a:r>
              <a:rPr lang="en-US" sz="2400" dirty="0" smtClean="0"/>
              <a:t>. </a:t>
            </a:r>
          </a:p>
          <a:p>
            <a:endParaRPr lang="nb-NO" sz="2400" dirty="0" smtClean="0"/>
          </a:p>
          <a:p>
            <a:r>
              <a:rPr lang="en-US" sz="2400" dirty="0" smtClean="0"/>
              <a:t>35) </a:t>
            </a:r>
            <a:r>
              <a:rPr lang="en-US" sz="2400" i="1" dirty="0" smtClean="0"/>
              <a:t>The Provider must provide a reliable and effective means for the Learner to provide feedback on the Material, and must make available to the EACCME a report on this feedback and on its responses to this. </a:t>
            </a:r>
            <a:endParaRPr lang="nb-NO" sz="2400" dirty="0" smtClean="0"/>
          </a:p>
          <a:p>
            <a:r>
              <a:rPr lang="en-US" sz="2400" dirty="0" smtClean="0"/>
              <a:t>In order to maintain accreditation, this feedback must be submitted to the EACCME within 12 months of accreditation having been granted. </a:t>
            </a:r>
          </a:p>
          <a:p>
            <a:endParaRPr lang="nb-NO" sz="2400" dirty="0" smtClean="0"/>
          </a:p>
          <a:p>
            <a:r>
              <a:rPr lang="en-US" sz="2400" dirty="0" smtClean="0"/>
              <a:t>36) </a:t>
            </a:r>
            <a:r>
              <a:rPr lang="en-US" sz="2400" i="1" dirty="0" smtClean="0"/>
              <a:t>The Provider’s evaluation record for previous or on-going modules or programs must be satisfactory or, where not, reasons for unsatisfactory ratings must have been addressed. </a:t>
            </a:r>
          </a:p>
          <a:p>
            <a:endParaRPr lang="nb-NO"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467544" y="476672"/>
            <a:ext cx="6647974" cy="2554545"/>
          </a:xfrm>
          <a:prstGeom prst="rect">
            <a:avLst/>
          </a:prstGeom>
        </p:spPr>
        <p:txBody>
          <a:bodyPr wrap="none">
            <a:spAutoFit/>
          </a:bodyPr>
          <a:lstStyle/>
          <a:p>
            <a:r>
              <a:rPr lang="nb-NO" sz="4000" b="1" i="1" dirty="0" smtClean="0">
                <a:solidFill>
                  <a:srgbClr val="002060"/>
                </a:solidFill>
              </a:rPr>
              <a:t>Full </a:t>
            </a:r>
            <a:r>
              <a:rPr lang="nb-NO" sz="4000" b="1" i="1" dirty="0" err="1" smtClean="0">
                <a:solidFill>
                  <a:srgbClr val="002060"/>
                </a:solidFill>
              </a:rPr>
              <a:t>day</a:t>
            </a:r>
            <a:r>
              <a:rPr lang="nb-NO" sz="4000" b="1" i="1" dirty="0" smtClean="0">
                <a:solidFill>
                  <a:srgbClr val="002060"/>
                </a:solidFill>
              </a:rPr>
              <a:t> program = 6 ECMEC.</a:t>
            </a:r>
          </a:p>
          <a:p>
            <a:endParaRPr lang="nb-NO" sz="4000" b="1" i="1" dirty="0" smtClean="0">
              <a:solidFill>
                <a:srgbClr val="002060"/>
              </a:solidFill>
            </a:endParaRPr>
          </a:p>
          <a:p>
            <a:r>
              <a:rPr lang="nb-NO" sz="4000" b="1" i="1" dirty="0" smtClean="0">
                <a:solidFill>
                  <a:srgbClr val="002060"/>
                </a:solidFill>
              </a:rPr>
              <a:t>Half </a:t>
            </a:r>
            <a:r>
              <a:rPr lang="nb-NO" sz="4000" b="1" i="1" dirty="0" err="1" smtClean="0">
                <a:solidFill>
                  <a:srgbClr val="002060"/>
                </a:solidFill>
              </a:rPr>
              <a:t>day</a:t>
            </a:r>
            <a:r>
              <a:rPr lang="nb-NO" sz="4000" b="1" i="1" dirty="0" smtClean="0">
                <a:solidFill>
                  <a:srgbClr val="002060"/>
                </a:solidFill>
              </a:rPr>
              <a:t> program = 3 ECMEC	</a:t>
            </a:r>
          </a:p>
          <a:p>
            <a:r>
              <a:rPr lang="nb-NO" sz="4000" b="1" i="1" dirty="0" smtClean="0">
                <a:solidFill>
                  <a:srgbClr val="002060"/>
                </a:solidFill>
              </a:rPr>
              <a:t>	</a:t>
            </a:r>
            <a:endParaRPr lang="en-US" sz="4000" i="1" dirty="0">
              <a:solidFill>
                <a:srgbClr val="00206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23528" y="404664"/>
            <a:ext cx="587558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Mechanism of Application </a:t>
            </a:r>
            <a:endParaRPr lang="nb-NO" sz="4000" i="1" dirty="0"/>
          </a:p>
        </p:txBody>
      </p:sp>
      <p:sp>
        <p:nvSpPr>
          <p:cNvPr id="40961" name="Rectangle 1"/>
          <p:cNvSpPr>
            <a:spLocks noChangeArrowheads="1"/>
          </p:cNvSpPr>
          <p:nvPr/>
        </p:nvSpPr>
        <p:spPr bwMode="auto">
          <a:xfrm>
            <a:off x="41137" y="1412776"/>
            <a:ext cx="9102863"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r>
              <a:rPr lang="en-US" sz="2400" dirty="0" smtClean="0"/>
              <a:t>38) </a:t>
            </a:r>
            <a:r>
              <a:rPr lang="en-US" sz="2400" i="1" dirty="0" smtClean="0"/>
              <a:t>On application for accreditation by the EACCME, the Provider (in this section known as the “Applicant”) will provide: </a:t>
            </a:r>
            <a:endParaRPr lang="nb-NO" sz="2400" dirty="0" smtClean="0"/>
          </a:p>
          <a:p>
            <a:pPr>
              <a:buFont typeface="Arial" pitchFamily="34" charset="0"/>
              <a:buChar char="•"/>
            </a:pPr>
            <a:r>
              <a:rPr lang="nb-NO" sz="2400" dirty="0" smtClean="0"/>
              <a:t>    </a:t>
            </a:r>
            <a:r>
              <a:rPr lang="en-US" sz="2400" i="1" dirty="0" smtClean="0"/>
              <a:t>the complete Material; </a:t>
            </a:r>
            <a:endParaRPr lang="nb-NO" sz="2400" dirty="0" smtClean="0"/>
          </a:p>
          <a:p>
            <a:pPr>
              <a:buFont typeface="Arial" pitchFamily="34" charset="0"/>
              <a:buChar char="•"/>
            </a:pPr>
            <a:r>
              <a:rPr lang="nb-NO" sz="2400" dirty="0" smtClean="0"/>
              <a:t>    </a:t>
            </a:r>
            <a:r>
              <a:rPr lang="en-US" sz="2400" i="1" dirty="0" smtClean="0"/>
              <a:t>a fully completed EACCME application form, confirmed by the   </a:t>
            </a:r>
          </a:p>
          <a:p>
            <a:r>
              <a:rPr lang="en-US" sz="2400" i="1" dirty="0" smtClean="0"/>
              <a:t>    medical practitioner who is taking responsibility for the Material</a:t>
            </a:r>
            <a:endParaRPr lang="nb-NO" sz="2400" dirty="0" smtClean="0"/>
          </a:p>
          <a:p>
            <a:pPr>
              <a:buFont typeface="Arial" pitchFamily="34" charset="0"/>
              <a:buChar char="•"/>
            </a:pPr>
            <a:r>
              <a:rPr lang="nb-NO" sz="2400" dirty="0" smtClean="0"/>
              <a:t>  </a:t>
            </a:r>
            <a:r>
              <a:rPr lang="en-US" sz="2400" i="1" dirty="0" smtClean="0"/>
              <a:t>full payment of the application fee. </a:t>
            </a:r>
            <a:endParaRPr lang="nb-NO" sz="2400" dirty="0" smtClean="0"/>
          </a:p>
          <a:p>
            <a:r>
              <a:rPr lang="en-US" sz="2400" dirty="0" smtClean="0"/>
              <a:t> </a:t>
            </a:r>
            <a:endParaRPr lang="nb-NO" sz="2400" dirty="0" smtClean="0"/>
          </a:p>
          <a:p>
            <a:r>
              <a:rPr lang="en-US" sz="2400" dirty="0" smtClean="0"/>
              <a:t>39</a:t>
            </a:r>
            <a:r>
              <a:rPr lang="en-US" sz="2400" i="1" dirty="0" smtClean="0"/>
              <a:t>) The Applicant will not, in any manner, attempt to influence the decision of the EACCME. Any such attempt will cause automatic rejection of the application.</a:t>
            </a:r>
          </a:p>
          <a:p>
            <a:endParaRPr lang="nb-NO" sz="2400" dirty="0" smtClean="0"/>
          </a:p>
          <a:p>
            <a:endParaRPr lang="nb-NO"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188640"/>
            <a:ext cx="587558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Mechanism of Application </a:t>
            </a:r>
            <a:endParaRPr lang="nb-NO" sz="4000" i="1" dirty="0"/>
          </a:p>
        </p:txBody>
      </p:sp>
      <p:sp>
        <p:nvSpPr>
          <p:cNvPr id="40961" name="Rectangle 1"/>
          <p:cNvSpPr>
            <a:spLocks noChangeArrowheads="1"/>
          </p:cNvSpPr>
          <p:nvPr/>
        </p:nvSpPr>
        <p:spPr bwMode="auto">
          <a:xfrm>
            <a:off x="0" y="117693"/>
            <a:ext cx="9102863"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endParaRPr lang="nb-NO" sz="2400" dirty="0" smtClean="0"/>
          </a:p>
          <a:p>
            <a:r>
              <a:rPr lang="en-US" sz="2400" dirty="0" smtClean="0"/>
              <a:t>40) In dealing with the application, the EACCME commits to: </a:t>
            </a:r>
            <a:endParaRPr lang="nb-NO" sz="2400" dirty="0" smtClean="0"/>
          </a:p>
          <a:p>
            <a:pPr>
              <a:buFont typeface="Arial" pitchFamily="34" charset="0"/>
              <a:buChar char="•"/>
            </a:pPr>
            <a:r>
              <a:rPr lang="en-US" sz="2400" dirty="0" smtClean="0"/>
              <a:t>  providing, on its website, an EACCME application form, based on the criteria (essential and desirable) set out in this paper; </a:t>
            </a:r>
            <a:endParaRPr lang="nb-NO" sz="2400" dirty="0" smtClean="0"/>
          </a:p>
          <a:p>
            <a:pPr>
              <a:buFont typeface="Arial" pitchFamily="34" charset="0"/>
              <a:buChar char="•"/>
            </a:pPr>
            <a:r>
              <a:rPr lang="en-US" sz="2400" dirty="0" smtClean="0"/>
              <a:t>  ensuring confidentiality regarding the Material submitted; </a:t>
            </a:r>
            <a:endParaRPr lang="nb-NO" sz="2400" dirty="0" smtClean="0"/>
          </a:p>
          <a:p>
            <a:pPr>
              <a:buFont typeface="Arial" pitchFamily="34" charset="0"/>
              <a:buChar char="•"/>
            </a:pPr>
            <a:r>
              <a:rPr lang="en-US" sz="2400" dirty="0" smtClean="0"/>
              <a:t>  confirming for the Applicant the following dates: </a:t>
            </a:r>
            <a:endParaRPr lang="nb-NO" sz="2400" dirty="0" smtClean="0"/>
          </a:p>
          <a:p>
            <a:r>
              <a:rPr lang="en-US" sz="2400" dirty="0" smtClean="0"/>
              <a:t>      a) on which the Material was received, </a:t>
            </a:r>
            <a:endParaRPr lang="nb-NO" sz="2400" dirty="0" smtClean="0"/>
          </a:p>
          <a:p>
            <a:r>
              <a:rPr lang="nb-NO" sz="2400" dirty="0" smtClean="0"/>
              <a:t>     </a:t>
            </a:r>
            <a:r>
              <a:rPr lang="en-US" sz="2400" dirty="0" smtClean="0"/>
              <a:t> b) on which the application fee cleared, and </a:t>
            </a:r>
            <a:endParaRPr lang="nb-NO" sz="2400" dirty="0" smtClean="0"/>
          </a:p>
          <a:p>
            <a:r>
              <a:rPr lang="en-US" sz="2400" dirty="0" smtClean="0"/>
              <a:t>      c) the “starting date”; </a:t>
            </a:r>
            <a:endParaRPr lang="nb-NO" sz="2400" dirty="0" smtClean="0"/>
          </a:p>
          <a:p>
            <a:pPr>
              <a:buFont typeface="Arial" pitchFamily="34" charset="0"/>
              <a:buChar char="•"/>
            </a:pPr>
            <a:r>
              <a:rPr lang="en-US" sz="2400" dirty="0" smtClean="0"/>
              <a:t> choosing, from a pool of suitably-trained specialists, two assessors who have expertise appropriate to the Material submitted; </a:t>
            </a:r>
            <a:endParaRPr lang="nb-NO" sz="2400" dirty="0" smtClean="0"/>
          </a:p>
          <a:p>
            <a:pPr>
              <a:buFont typeface="Arial" pitchFamily="34" charset="0"/>
              <a:buChar char="•"/>
            </a:pPr>
            <a:r>
              <a:rPr lang="en-US" sz="2400" dirty="0" smtClean="0"/>
              <a:t>  providing, via the EACCME part of the UEMS website, a progress record that is accessible by the Applicant; </a:t>
            </a:r>
            <a:endParaRPr lang="nb-NO" sz="2400" dirty="0" smtClean="0"/>
          </a:p>
          <a:p>
            <a:pPr>
              <a:buFont typeface="Arial" pitchFamily="34" charset="0"/>
              <a:buChar char="•"/>
            </a:pPr>
            <a:r>
              <a:rPr lang="en-US" sz="2400" dirty="0" smtClean="0"/>
              <a:t>  ensuring that a decision is provided to the Applicant within eight weeks of the starting date or, at seven weeks, if this cannot be achieved, providing an explanation, and an offer of a full refund of the application fee. </a:t>
            </a:r>
            <a:endParaRPr lang="nb-NO"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23528" y="0"/>
            <a:ext cx="7223196"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Criteria and Decision-Making for </a:t>
            </a:r>
          </a:p>
          <a:p>
            <a:r>
              <a:rPr lang="en-US" sz="4000" b="1" i="1" dirty="0" smtClean="0"/>
              <a:t>Accreditation </a:t>
            </a:r>
            <a:endParaRPr lang="nb-NO" sz="4000" i="1" dirty="0"/>
          </a:p>
        </p:txBody>
      </p:sp>
      <p:sp>
        <p:nvSpPr>
          <p:cNvPr id="40961" name="Rectangle 1"/>
          <p:cNvSpPr>
            <a:spLocks noChangeArrowheads="1"/>
          </p:cNvSpPr>
          <p:nvPr/>
        </p:nvSpPr>
        <p:spPr bwMode="auto">
          <a:xfrm>
            <a:off x="41137" y="971436"/>
            <a:ext cx="9102863"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endParaRPr lang="nb-NO" sz="2400" dirty="0" smtClean="0"/>
          </a:p>
          <a:p>
            <a:r>
              <a:rPr lang="en-US" sz="2400" dirty="0" smtClean="0"/>
              <a:t>41) The Material and the application form will be reviewed by the two designated EACCME assessors. </a:t>
            </a:r>
          </a:p>
          <a:p>
            <a:endParaRPr lang="nb-NO" sz="2400" dirty="0" smtClean="0"/>
          </a:p>
          <a:p>
            <a:r>
              <a:rPr lang="en-US" sz="2400" dirty="0" smtClean="0"/>
              <a:t>42) For a positive decision to be made by the EACCME assessor, in </a:t>
            </a:r>
            <a:r>
              <a:rPr lang="en-US" sz="2400" dirty="0" err="1" smtClean="0"/>
              <a:t>favour</a:t>
            </a:r>
            <a:r>
              <a:rPr lang="en-US" sz="2400" dirty="0" smtClean="0"/>
              <a:t> of accreditation, all essential criteria, and at least one desirable criterion must be confirmed as achieved by the submitted Material. As a specific point, the assessor also will be required to confirm whether, according to their use of the Material, the stated learning objectives have been fulfilled</a:t>
            </a:r>
          </a:p>
          <a:p>
            <a:endParaRPr lang="nb-NO" sz="2400" dirty="0" smtClean="0"/>
          </a:p>
          <a:p>
            <a:r>
              <a:rPr lang="en-US" sz="2400" dirty="0" smtClean="0"/>
              <a:t>43) In order for the EACCME to accredit the Material, both assessors must support the application. </a:t>
            </a:r>
            <a:endParaRPr lang="nb-NO" sz="2400" dirty="0" smtClean="0"/>
          </a:p>
          <a:p>
            <a:r>
              <a:rPr lang="en-US" sz="2400" dirty="0" smtClean="0"/>
              <a:t> </a:t>
            </a:r>
            <a:endParaRPr lang="nb-NO" sz="2400" dirty="0" smtClean="0"/>
          </a:p>
          <a:p>
            <a:endParaRPr lang="nb-NO"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23528" y="307777"/>
            <a:ext cx="5260607"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Amendment Procedure </a:t>
            </a:r>
            <a:endParaRPr lang="nb-NO" sz="4000" i="1" dirty="0" smtClean="0"/>
          </a:p>
        </p:txBody>
      </p:sp>
      <p:sp>
        <p:nvSpPr>
          <p:cNvPr id="40961" name="Rectangle 1"/>
          <p:cNvSpPr>
            <a:spLocks noChangeArrowheads="1"/>
          </p:cNvSpPr>
          <p:nvPr/>
        </p:nvSpPr>
        <p:spPr bwMode="auto">
          <a:xfrm>
            <a:off x="41137" y="1052736"/>
            <a:ext cx="9102863"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44) The EACCME recognizes that some applications may fulfill almost all the criteria needed for accreditation but be lacking in a small number. In accordance with its remit to encourage the improvement of the quality of CME/CPD, the EACCME will provide feedback and recommendations for amendments to the material submitted by the Applicant. </a:t>
            </a:r>
          </a:p>
          <a:p>
            <a:endParaRPr lang="nb-NO" sz="2400" dirty="0" smtClean="0"/>
          </a:p>
          <a:p>
            <a:r>
              <a:rPr lang="en-US" sz="2400" dirty="0" smtClean="0"/>
              <a:t>45) The EACCME will permit the Applicant one opportunity, at no additional charge, to submit a revised version of the material for accreditation. This amended submission must be provided within three weeks of the EACCME’s request for amendment or the EACCME reserves the right to reject the application without further assessment. </a:t>
            </a:r>
          </a:p>
          <a:p>
            <a:endParaRPr lang="nb-NO" sz="2400" dirty="0" smtClean="0"/>
          </a:p>
          <a:p>
            <a:r>
              <a:rPr lang="en-US" sz="2400" dirty="0" smtClean="0"/>
              <a:t>46) The EACCME commits to providing a decision within two weeks of receipt of the amended submission. Other than through the mechanism of appeal (see below), this decision by the EACCME shall be final. </a:t>
            </a:r>
            <a:endParaRPr lang="nb-NO" sz="2400" dirty="0" smtClean="0"/>
          </a:p>
          <a:p>
            <a:endParaRPr lang="nb-NO"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188640"/>
            <a:ext cx="180049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Appeal </a:t>
            </a:r>
            <a:endParaRPr lang="nb-NO" sz="4000" i="1" dirty="0"/>
          </a:p>
        </p:txBody>
      </p:sp>
      <p:sp>
        <p:nvSpPr>
          <p:cNvPr id="40961" name="Rectangle 1"/>
          <p:cNvSpPr>
            <a:spLocks noChangeArrowheads="1"/>
          </p:cNvSpPr>
          <p:nvPr/>
        </p:nvSpPr>
        <p:spPr bwMode="auto">
          <a:xfrm>
            <a:off x="41137" y="332656"/>
            <a:ext cx="9102863"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endParaRPr lang="nb-NO" sz="2400" dirty="0" smtClean="0"/>
          </a:p>
          <a:p>
            <a:r>
              <a:rPr lang="en-US" sz="2400" dirty="0" smtClean="0"/>
              <a:t>47) Automatic appeal – should the two designated EACCME assessors differ in their assessment, an automatic appeal will be triggered, and the Applicant will be informed that this has occurred. A further two weeks will be permitted for the processing of the application (viz. a total of ten weeks from the starting date). This automatic appeal will be performed at no further cost to the Applicant.</a:t>
            </a:r>
          </a:p>
          <a:p>
            <a:r>
              <a:rPr lang="en-US" sz="2400" dirty="0" smtClean="0"/>
              <a:t> </a:t>
            </a:r>
            <a:endParaRPr lang="nb-NO" sz="2400" dirty="0" smtClean="0"/>
          </a:p>
          <a:p>
            <a:r>
              <a:rPr lang="en-US" sz="2400" dirty="0" smtClean="0"/>
              <a:t>48) Appeal by the Applicant – should both designated EACCME assessors reject the application, the Applicant may appeal. This will require a further two weeks from the date that the appeal, and the clearance of the appeal fee, is confirmed as having been received by the EACCME. The appeal fee will be 375 €. </a:t>
            </a:r>
          </a:p>
          <a:p>
            <a:endParaRPr lang="nb-NO" sz="2400" dirty="0" smtClean="0"/>
          </a:p>
          <a:p>
            <a:endParaRPr lang="nb-NO"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188640"/>
            <a:ext cx="1800493"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Appeal </a:t>
            </a:r>
            <a:endParaRPr lang="nb-NO" sz="4000" i="1" dirty="0"/>
          </a:p>
        </p:txBody>
      </p:sp>
      <p:sp>
        <p:nvSpPr>
          <p:cNvPr id="40961" name="Rectangle 1"/>
          <p:cNvSpPr>
            <a:spLocks noChangeArrowheads="1"/>
          </p:cNvSpPr>
          <p:nvPr/>
        </p:nvSpPr>
        <p:spPr bwMode="auto">
          <a:xfrm>
            <a:off x="0" y="260648"/>
            <a:ext cx="9102863"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en-US" sz="2400" dirty="0" smtClean="0"/>
          </a:p>
          <a:p>
            <a:endParaRPr lang="nb-NO" sz="2400" dirty="0" smtClean="0"/>
          </a:p>
          <a:p>
            <a:endParaRPr lang="nb-NO" sz="2400" dirty="0" smtClean="0"/>
          </a:p>
          <a:p>
            <a:r>
              <a:rPr lang="en-US" sz="2400" dirty="0" smtClean="0"/>
              <a:t>49) Mechanism of appeal – in either case (automatic appeal, or appeal by Applicant) the mechanism will be: </a:t>
            </a:r>
          </a:p>
          <a:p>
            <a:endParaRPr lang="nb-NO" sz="2400" dirty="0" smtClean="0"/>
          </a:p>
          <a:p>
            <a:pPr>
              <a:buFont typeface="Arial" pitchFamily="34" charset="0"/>
              <a:buChar char="•"/>
            </a:pPr>
            <a:r>
              <a:rPr lang="nb-NO" sz="2400" dirty="0" smtClean="0"/>
              <a:t>  </a:t>
            </a:r>
            <a:r>
              <a:rPr lang="en-US" sz="2400" dirty="0" smtClean="0"/>
              <a:t> the Secretary-General of the UEMS (or his/her nominee) will review the Material and the application form, and will discuss these with the two designated EACCME assessors; </a:t>
            </a:r>
          </a:p>
          <a:p>
            <a:endParaRPr lang="nb-NO" sz="2400" dirty="0" smtClean="0"/>
          </a:p>
          <a:p>
            <a:pPr>
              <a:buFont typeface="Arial" pitchFamily="34" charset="0"/>
              <a:buChar char="•"/>
            </a:pPr>
            <a:r>
              <a:rPr lang="nb-NO" sz="2400" dirty="0" smtClean="0"/>
              <a:t>  </a:t>
            </a:r>
            <a:r>
              <a:rPr lang="en-US" sz="2400" dirty="0" smtClean="0"/>
              <a:t> the three will vote on the Application, with a majority (2:1) decision being permitted to confirm accreditation; </a:t>
            </a:r>
          </a:p>
          <a:p>
            <a:endParaRPr lang="nb-NO" sz="2400" dirty="0" smtClean="0"/>
          </a:p>
          <a:p>
            <a:pPr>
              <a:buFont typeface="Arial" pitchFamily="34" charset="0"/>
              <a:buChar char="•"/>
            </a:pPr>
            <a:r>
              <a:rPr lang="nb-NO" sz="2400" dirty="0" smtClean="0"/>
              <a:t>  </a:t>
            </a:r>
            <a:r>
              <a:rPr lang="en-US" sz="2400" dirty="0" smtClean="0"/>
              <a:t> the appeal decision will be final. </a:t>
            </a:r>
            <a:endParaRPr lang="nb-NO"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188640"/>
            <a:ext cx="2345899"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en-US" sz="4000" b="1" i="1" dirty="0" smtClean="0"/>
              <a:t>Outcomes</a:t>
            </a:r>
            <a:endParaRPr lang="nb-NO" sz="4000" i="1" dirty="0"/>
          </a:p>
        </p:txBody>
      </p:sp>
      <p:sp>
        <p:nvSpPr>
          <p:cNvPr id="40961" name="Rectangle 1"/>
          <p:cNvSpPr>
            <a:spLocks noChangeArrowheads="1"/>
          </p:cNvSpPr>
          <p:nvPr/>
        </p:nvSpPr>
        <p:spPr bwMode="auto">
          <a:xfrm>
            <a:off x="0" y="1124744"/>
            <a:ext cx="9102863"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nb-NO" sz="2400" dirty="0" smtClean="0"/>
          </a:p>
          <a:p>
            <a:r>
              <a:rPr lang="en-US" sz="2400" dirty="0" smtClean="0"/>
              <a:t>51) EACCME accreditation of e-CME and e-CPD Materials will be time-limited for a period of two years from the date of confirmation of accreditation. This date, and the expiry date, will be displayed on the EACCME section of the UEMS website, and the confirmation of accreditation will be removed from the website after this period has elapsed. </a:t>
            </a:r>
            <a:endParaRPr lang="nb-NO" sz="24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260648"/>
            <a:ext cx="230425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4000" b="1" dirty="0" smtClean="0"/>
              <a:t>Fees </a:t>
            </a:r>
            <a:endParaRPr lang="nb-NO" sz="4000" dirty="0" smtClean="0"/>
          </a:p>
          <a:p>
            <a:endParaRPr lang="nb-NO" sz="4000" i="1" dirty="0"/>
          </a:p>
        </p:txBody>
      </p:sp>
      <p:sp>
        <p:nvSpPr>
          <p:cNvPr id="40961" name="Rectangle 1"/>
          <p:cNvSpPr>
            <a:spLocks noChangeArrowheads="1"/>
          </p:cNvSpPr>
          <p:nvPr/>
        </p:nvSpPr>
        <p:spPr bwMode="auto">
          <a:xfrm>
            <a:off x="0" y="1124744"/>
            <a:ext cx="9102863"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55) The fee for an application to the EACCME for its accreditation of e-Learning material will be: </a:t>
            </a:r>
            <a:endParaRPr lang="nb-NO" sz="2400" dirty="0" smtClean="0"/>
          </a:p>
          <a:p>
            <a:r>
              <a:rPr lang="en-US" sz="2400" dirty="0" smtClean="0"/>
              <a:t>750 € to be paid when submitting the materials to be considered for accreditation. </a:t>
            </a:r>
            <a:endParaRPr lang="nb-NO" sz="2400" dirty="0" smtClean="0"/>
          </a:p>
          <a:p>
            <a:r>
              <a:rPr lang="en-US" sz="2400" dirty="0" smtClean="0"/>
              <a:t>This amount will be fully refundable, at the request of the Provider, if the EACCME cannot provide the applicant with a decision within eight weeks of the submission of the application. </a:t>
            </a:r>
            <a:endParaRPr lang="nb-NO" sz="2400" dirty="0" smtClean="0"/>
          </a:p>
          <a:p>
            <a:r>
              <a:rPr lang="en-US" sz="2400" dirty="0" smtClean="0"/>
              <a:t>If the application is granted more than 1 ECMEC, the Provider will be liable for an additional fee of 750 € for each additional educational hour accredited. </a:t>
            </a:r>
            <a:endParaRPr lang="nb-NO" sz="2400" dirty="0" smtClean="0"/>
          </a:p>
          <a:p>
            <a:pPr>
              <a:buFont typeface="Arial" pitchFamily="34" charset="0"/>
              <a:buChar char="•"/>
            </a:pPr>
            <a:r>
              <a:rPr lang="nb-NO" sz="2400" dirty="0" smtClean="0"/>
              <a:t>  </a:t>
            </a:r>
            <a:r>
              <a:rPr lang="en-US" sz="2400" dirty="0" smtClean="0"/>
              <a:t> 1 ECMEC: 750 € </a:t>
            </a:r>
            <a:endParaRPr lang="nb-NO" sz="2400" dirty="0" smtClean="0"/>
          </a:p>
          <a:p>
            <a:pPr>
              <a:buFont typeface="Arial" pitchFamily="34" charset="0"/>
              <a:buChar char="•"/>
            </a:pPr>
            <a:r>
              <a:rPr lang="nb-NO" sz="2400" dirty="0" smtClean="0"/>
              <a:t>  </a:t>
            </a:r>
            <a:r>
              <a:rPr lang="en-US" sz="2400" dirty="0" smtClean="0"/>
              <a:t> 2 ECMECs: 1500 € </a:t>
            </a:r>
            <a:endParaRPr lang="nb-NO" sz="2400" dirty="0" smtClean="0"/>
          </a:p>
          <a:p>
            <a:pPr>
              <a:buFont typeface="Arial" pitchFamily="34" charset="0"/>
              <a:buChar char="•"/>
            </a:pPr>
            <a:r>
              <a:rPr lang="nb-NO" sz="2400" dirty="0" smtClean="0"/>
              <a:t>  </a:t>
            </a:r>
            <a:r>
              <a:rPr lang="en-US" sz="2400" dirty="0" smtClean="0"/>
              <a:t> 3 ECMECs: 2250 € </a:t>
            </a:r>
            <a:endParaRPr lang="nb-NO" sz="2400" dirty="0" smtClean="0"/>
          </a:p>
          <a:p>
            <a:r>
              <a:rPr lang="en-US" sz="2400" dirty="0" smtClean="0"/>
              <a:t> </a:t>
            </a:r>
            <a:endParaRPr lang="nb-NO" sz="24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536" y="260648"/>
            <a:ext cx="230425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4000" b="1" dirty="0" smtClean="0"/>
              <a:t>Fees </a:t>
            </a:r>
            <a:endParaRPr lang="nb-NO" sz="4000" dirty="0" smtClean="0"/>
          </a:p>
          <a:p>
            <a:endParaRPr lang="nb-NO" sz="4000" i="1" dirty="0"/>
          </a:p>
        </p:txBody>
      </p:sp>
      <p:sp>
        <p:nvSpPr>
          <p:cNvPr id="40961" name="Rectangle 1"/>
          <p:cNvSpPr>
            <a:spLocks noChangeArrowheads="1"/>
          </p:cNvSpPr>
          <p:nvPr/>
        </p:nvSpPr>
        <p:spPr bwMode="auto">
          <a:xfrm>
            <a:off x="41137" y="1534725"/>
            <a:ext cx="9102863"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2400" dirty="0" smtClean="0"/>
              <a:t> </a:t>
            </a:r>
            <a:endParaRPr lang="nb-NO" sz="2400" dirty="0" smtClean="0"/>
          </a:p>
          <a:p>
            <a:r>
              <a:rPr lang="en-US" sz="2400" dirty="0" smtClean="0"/>
              <a:t>56) Should an Applicant appeal, in accordance with the procedure set out in this document, the EACCME will charge an additional fee of 375 €. </a:t>
            </a:r>
          </a:p>
          <a:p>
            <a:endParaRPr lang="nb-NO" sz="2400" dirty="0" smtClean="0"/>
          </a:p>
          <a:p>
            <a:r>
              <a:rPr lang="en-US" sz="2400" dirty="0" smtClean="0"/>
              <a:t>57) The EACCME reserves the right, in its sole discretion, to change its fees at any time. An application already submitted will be charged at the rate applicable at the time that it was made. </a:t>
            </a:r>
          </a:p>
          <a:p>
            <a:endParaRPr lang="nb-NO"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14400" y="1196752"/>
            <a:ext cx="8229600" cy="562074"/>
          </a:xfrm>
        </p:spPr>
        <p:txBody>
          <a:bodyPr>
            <a:normAutofit fontScale="90000"/>
          </a:bodyPr>
          <a:lstStyle/>
          <a:p>
            <a:pPr algn="l"/>
            <a:r>
              <a:rPr lang="en-US" dirty="0" smtClean="0"/>
              <a:t> </a:t>
            </a:r>
            <a:r>
              <a:rPr lang="nb-NO" dirty="0" smtClean="0"/>
              <a:t/>
            </a:r>
            <a:br>
              <a:rPr lang="nb-NO" dirty="0" smtClean="0"/>
            </a:br>
            <a:r>
              <a:rPr lang="en-US" sz="2700" dirty="0" smtClean="0"/>
              <a:t>Title:		</a:t>
            </a:r>
            <a:r>
              <a:rPr lang="en-GB" sz="2700" dirty="0" smtClean="0"/>
              <a:t>Taste and Smell</a:t>
            </a:r>
            <a:r>
              <a:rPr lang="nb-NO" sz="2700" dirty="0" smtClean="0"/>
              <a:t/>
            </a:r>
            <a:br>
              <a:rPr lang="nb-NO" sz="2700" dirty="0" smtClean="0"/>
            </a:br>
            <a:r>
              <a:rPr lang="en-GB" sz="2700" dirty="0" smtClean="0"/>
              <a:t> </a:t>
            </a:r>
            <a:r>
              <a:rPr lang="nb-NO" sz="2700" dirty="0" smtClean="0"/>
              <a:t/>
            </a:r>
            <a:br>
              <a:rPr lang="nb-NO" sz="2700" dirty="0" smtClean="0"/>
            </a:br>
            <a:r>
              <a:rPr lang="en-US" sz="2700" dirty="0" smtClean="0"/>
              <a:t>Provider:	Masters-in-Science LLP</a:t>
            </a:r>
            <a:r>
              <a:rPr lang="nb-NO" sz="2700" dirty="0" smtClean="0"/>
              <a:t/>
            </a:r>
            <a:br>
              <a:rPr lang="nb-NO" sz="2700" dirty="0" smtClean="0"/>
            </a:br>
            <a:r>
              <a:rPr lang="en-US" sz="2700" dirty="0" smtClean="0"/>
              <a:t> </a:t>
            </a:r>
            <a:r>
              <a:rPr lang="nb-NO" sz="2700" dirty="0" smtClean="0"/>
              <a:t/>
            </a:r>
            <a:br>
              <a:rPr lang="nb-NO" sz="2700" dirty="0" smtClean="0"/>
            </a:br>
            <a:r>
              <a:rPr lang="en-US" sz="2700" dirty="0" smtClean="0"/>
              <a:t>Our ref.:	EACCME-2012-EL-001</a:t>
            </a:r>
            <a:r>
              <a:rPr lang="nb-NO" sz="2700" dirty="0" smtClean="0"/>
              <a:t/>
            </a:r>
            <a:br>
              <a:rPr lang="nb-NO" sz="2700" dirty="0" smtClean="0"/>
            </a:br>
            <a:r>
              <a:rPr lang="en-US" dirty="0" smtClean="0"/>
              <a:t> </a:t>
            </a:r>
            <a:r>
              <a:rPr lang="nb-NO" dirty="0" smtClean="0"/>
              <a:t/>
            </a:r>
            <a:br>
              <a:rPr lang="nb-NO" dirty="0" smtClean="0"/>
            </a:br>
            <a:endParaRPr lang="en-US" dirty="0"/>
          </a:p>
        </p:txBody>
      </p:sp>
      <p:sp>
        <p:nvSpPr>
          <p:cNvPr id="3" name="Plassholder for innhold 2"/>
          <p:cNvSpPr>
            <a:spLocks noGrp="1"/>
          </p:cNvSpPr>
          <p:nvPr>
            <p:ph idx="1"/>
          </p:nvPr>
        </p:nvSpPr>
        <p:spPr>
          <a:xfrm>
            <a:off x="467544" y="1916832"/>
            <a:ext cx="8229600" cy="4525963"/>
          </a:xfrm>
        </p:spPr>
        <p:txBody>
          <a:bodyPr/>
          <a:lstStyle/>
          <a:p>
            <a:endParaRPr lang="en-US" dirty="0" smtClean="0"/>
          </a:p>
          <a:p>
            <a:pPr>
              <a:buNone/>
            </a:pPr>
            <a:r>
              <a:rPr lang="en-US" dirty="0" smtClean="0"/>
              <a:t>E-learning</a:t>
            </a:r>
          </a:p>
          <a:p>
            <a:endParaRPr lang="en-US" dirty="0" smtClean="0"/>
          </a:p>
          <a:p>
            <a:r>
              <a:rPr lang="en-US" dirty="0" smtClean="0"/>
              <a:t>45-90 minutes = 1 credit</a:t>
            </a:r>
            <a:endParaRPr lang="fr-BE" dirty="0" smtClean="0"/>
          </a:p>
          <a:p>
            <a:r>
              <a:rPr lang="en-US" dirty="0" smtClean="0"/>
              <a:t>91-150 minutes = 2 credits</a:t>
            </a:r>
            <a:endParaRPr lang="fr-BE" dirty="0" smtClean="0"/>
          </a:p>
          <a:p>
            <a:r>
              <a:rPr lang="en-US" dirty="0" smtClean="0"/>
              <a:t>151-210 minutes = 3 credits</a:t>
            </a:r>
            <a:endParaRPr lang="fr-BE"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683568" y="0"/>
            <a:ext cx="8460432" cy="7201972"/>
          </a:xfrm>
          <a:prstGeom prst="rect">
            <a:avLst/>
          </a:prstGeom>
        </p:spPr>
        <p:txBody>
          <a:bodyPr wrap="square">
            <a:spAutoFit/>
          </a:bodyPr>
          <a:lstStyle/>
          <a:p>
            <a:pPr>
              <a:lnSpc>
                <a:spcPct val="150000"/>
              </a:lnSpc>
            </a:pPr>
            <a:r>
              <a:rPr lang="nb-NO" sz="2800" b="1" i="1" dirty="0" smtClean="0">
                <a:solidFill>
                  <a:srgbClr val="002060"/>
                </a:solidFill>
              </a:rPr>
              <a:t>Kajsa-Mia </a:t>
            </a:r>
            <a:r>
              <a:rPr lang="nb-NO" sz="2800" b="1" i="1" dirty="0" smtClean="0">
                <a:solidFill>
                  <a:srgbClr val="002060"/>
                </a:solidFill>
              </a:rPr>
              <a:t>Holgers</a:t>
            </a:r>
          </a:p>
          <a:p>
            <a:pPr>
              <a:lnSpc>
                <a:spcPct val="150000"/>
              </a:lnSpc>
            </a:pPr>
            <a:r>
              <a:rPr lang="en-US" sz="2800" b="1" i="1" dirty="0" err="1" smtClean="0">
                <a:solidFill>
                  <a:srgbClr val="002060"/>
                </a:solidFill>
              </a:rPr>
              <a:t>Christiane</a:t>
            </a:r>
            <a:r>
              <a:rPr lang="en-US" sz="2800" b="1" i="1" dirty="0" smtClean="0">
                <a:solidFill>
                  <a:srgbClr val="002060"/>
                </a:solidFill>
              </a:rPr>
              <a:t> </a:t>
            </a:r>
            <a:r>
              <a:rPr lang="en-US" sz="2800" b="1" i="1" dirty="0" err="1" smtClean="0">
                <a:solidFill>
                  <a:srgbClr val="002060"/>
                </a:solidFill>
              </a:rPr>
              <a:t>Neuschaefer</a:t>
            </a:r>
            <a:r>
              <a:rPr lang="en-US" sz="2800" b="1" i="1" dirty="0" smtClean="0">
                <a:solidFill>
                  <a:srgbClr val="002060"/>
                </a:solidFill>
              </a:rPr>
              <a:t>-Rube</a:t>
            </a:r>
          </a:p>
          <a:p>
            <a:pPr>
              <a:lnSpc>
                <a:spcPct val="150000"/>
              </a:lnSpc>
            </a:pPr>
            <a:r>
              <a:rPr lang="en-US" sz="2800" b="1" i="1" dirty="0" smtClean="0">
                <a:solidFill>
                  <a:srgbClr val="002060"/>
                </a:solidFill>
              </a:rPr>
              <a:t>Ulf </a:t>
            </a:r>
            <a:r>
              <a:rPr lang="en-US" sz="2800" b="1" i="1" dirty="0" err="1" smtClean="0">
                <a:solidFill>
                  <a:srgbClr val="002060"/>
                </a:solidFill>
              </a:rPr>
              <a:t>Shhønsted</a:t>
            </a:r>
            <a:r>
              <a:rPr lang="en-US" sz="2800" b="1" i="1" dirty="0" smtClean="0">
                <a:solidFill>
                  <a:srgbClr val="002060"/>
                </a:solidFill>
              </a:rPr>
              <a:t>-Madsen</a:t>
            </a:r>
          </a:p>
          <a:p>
            <a:pPr>
              <a:lnSpc>
                <a:spcPct val="150000"/>
              </a:lnSpc>
            </a:pPr>
            <a:r>
              <a:rPr lang="en-US" sz="2800" b="1" i="1" dirty="0" smtClean="0">
                <a:solidFill>
                  <a:srgbClr val="002060"/>
                </a:solidFill>
              </a:rPr>
              <a:t>Antonio </a:t>
            </a:r>
            <a:r>
              <a:rPr lang="en-US" sz="2800" b="1" i="1" dirty="0" err="1" smtClean="0">
                <a:solidFill>
                  <a:srgbClr val="002060"/>
                </a:solidFill>
              </a:rPr>
              <a:t>Migueis</a:t>
            </a:r>
            <a:endParaRPr lang="en-US" sz="2800" b="1" i="1" dirty="0" smtClean="0">
              <a:solidFill>
                <a:srgbClr val="002060"/>
              </a:solidFill>
            </a:endParaRPr>
          </a:p>
          <a:p>
            <a:pPr>
              <a:lnSpc>
                <a:spcPct val="150000"/>
              </a:lnSpc>
            </a:pPr>
            <a:r>
              <a:rPr lang="en-US" sz="2800" b="1" i="1" dirty="0" err="1" smtClean="0">
                <a:solidFill>
                  <a:srgbClr val="002060"/>
                </a:solidFill>
              </a:rPr>
              <a:t>Fazil</a:t>
            </a:r>
            <a:r>
              <a:rPr lang="en-US" sz="2800" b="1" i="1" dirty="0" smtClean="0">
                <a:solidFill>
                  <a:srgbClr val="002060"/>
                </a:solidFill>
              </a:rPr>
              <a:t> </a:t>
            </a:r>
            <a:r>
              <a:rPr lang="en-US" sz="2800" b="1" i="1" dirty="0" err="1" smtClean="0">
                <a:solidFill>
                  <a:srgbClr val="002060"/>
                </a:solidFill>
              </a:rPr>
              <a:t>Apaydin</a:t>
            </a:r>
            <a:endParaRPr lang="en-US" sz="2800" b="1" i="1" dirty="0" smtClean="0">
              <a:solidFill>
                <a:srgbClr val="002060"/>
              </a:solidFill>
            </a:endParaRPr>
          </a:p>
          <a:p>
            <a:pPr>
              <a:lnSpc>
                <a:spcPct val="150000"/>
              </a:lnSpc>
            </a:pPr>
            <a:r>
              <a:rPr lang="en-US" sz="2800" b="1" i="1" dirty="0" smtClean="0">
                <a:solidFill>
                  <a:srgbClr val="002060"/>
                </a:solidFill>
              </a:rPr>
              <a:t>Karl </a:t>
            </a:r>
            <a:r>
              <a:rPr lang="en-US" sz="2800" b="1" i="1" dirty="0" err="1" smtClean="0">
                <a:solidFill>
                  <a:srgbClr val="002060"/>
                </a:solidFill>
              </a:rPr>
              <a:t>Hörmann</a:t>
            </a:r>
            <a:endParaRPr lang="en-US" sz="2800" b="1" i="1" dirty="0" smtClean="0">
              <a:solidFill>
                <a:srgbClr val="002060"/>
              </a:solidFill>
            </a:endParaRPr>
          </a:p>
          <a:p>
            <a:pPr>
              <a:lnSpc>
                <a:spcPct val="150000"/>
              </a:lnSpc>
            </a:pPr>
            <a:r>
              <a:rPr lang="en-US" sz="2800" b="1" i="1" dirty="0" smtClean="0">
                <a:solidFill>
                  <a:srgbClr val="002060"/>
                </a:solidFill>
              </a:rPr>
              <a:t>Milan </a:t>
            </a:r>
            <a:r>
              <a:rPr lang="en-US" sz="2800" b="1" i="1" dirty="0" err="1" smtClean="0">
                <a:solidFill>
                  <a:srgbClr val="002060"/>
                </a:solidFill>
              </a:rPr>
              <a:t>Profant</a:t>
            </a:r>
            <a:endParaRPr lang="en-US" sz="2800" b="1" i="1" dirty="0" smtClean="0">
              <a:solidFill>
                <a:srgbClr val="002060"/>
              </a:solidFill>
            </a:endParaRPr>
          </a:p>
          <a:p>
            <a:pPr>
              <a:lnSpc>
                <a:spcPct val="150000"/>
              </a:lnSpc>
            </a:pPr>
            <a:r>
              <a:rPr lang="en-US" sz="2800" b="1" i="1" dirty="0" err="1" smtClean="0">
                <a:solidFill>
                  <a:srgbClr val="002060"/>
                </a:solidFill>
              </a:rPr>
              <a:t>Tomislav</a:t>
            </a:r>
            <a:r>
              <a:rPr lang="en-US" sz="2800" b="1" i="1" dirty="0" smtClean="0">
                <a:solidFill>
                  <a:srgbClr val="002060"/>
                </a:solidFill>
              </a:rPr>
              <a:t> </a:t>
            </a:r>
            <a:r>
              <a:rPr lang="en-US" sz="2800" b="1" i="1" dirty="0" err="1" smtClean="0">
                <a:solidFill>
                  <a:srgbClr val="002060"/>
                </a:solidFill>
              </a:rPr>
              <a:t>Baudoin</a:t>
            </a:r>
            <a:endParaRPr lang="en-US" sz="2800" b="1" i="1" dirty="0" smtClean="0">
              <a:solidFill>
                <a:srgbClr val="002060"/>
              </a:solidFill>
            </a:endParaRPr>
          </a:p>
          <a:p>
            <a:pPr>
              <a:lnSpc>
                <a:spcPct val="150000"/>
              </a:lnSpc>
            </a:pPr>
            <a:r>
              <a:rPr lang="en-US" sz="2800" b="1" i="1" dirty="0" smtClean="0">
                <a:solidFill>
                  <a:srgbClr val="002060"/>
                </a:solidFill>
              </a:rPr>
              <a:t>Francis </a:t>
            </a:r>
            <a:r>
              <a:rPr lang="en-US" sz="2800" b="1" i="1" dirty="0" err="1" smtClean="0">
                <a:solidFill>
                  <a:srgbClr val="002060"/>
                </a:solidFill>
              </a:rPr>
              <a:t>Marchal</a:t>
            </a:r>
            <a:endParaRPr lang="en-US" sz="2800" b="1" i="1" dirty="0" smtClean="0">
              <a:solidFill>
                <a:srgbClr val="002060"/>
              </a:solidFill>
            </a:endParaRPr>
          </a:p>
          <a:p>
            <a:pPr>
              <a:lnSpc>
                <a:spcPct val="150000"/>
              </a:lnSpc>
            </a:pPr>
            <a:r>
              <a:rPr lang="en-US" sz="2800" b="1" i="1" dirty="0" smtClean="0">
                <a:solidFill>
                  <a:srgbClr val="002060"/>
                </a:solidFill>
              </a:rPr>
              <a:t>Sverre Steinsvåg ‎					chair</a:t>
            </a:r>
          </a:p>
          <a:p>
            <a:pPr>
              <a:lnSpc>
                <a:spcPct val="150000"/>
              </a:lnSpc>
            </a:pPr>
            <a:endParaRPr lang="en-US" sz="2800" b="1" i="1" dirty="0" smtClean="0">
              <a:solidFill>
                <a:srgbClr val="002060"/>
              </a:solidFill>
            </a:endParaRPr>
          </a:p>
        </p:txBody>
      </p:sp>
      <p:pic>
        <p:nvPicPr>
          <p:cNvPr id="39938" name="Picture 2" descr="http://home.himolde.no/~molka/norsk-flagg.jpg"/>
          <p:cNvPicPr>
            <a:picLocks noChangeAspect="1" noChangeArrowheads="1"/>
          </p:cNvPicPr>
          <p:nvPr/>
        </p:nvPicPr>
        <p:blipFill>
          <a:blip r:embed="rId3" cstate="print"/>
          <a:srcRect/>
          <a:stretch>
            <a:fillRect/>
          </a:stretch>
        </p:blipFill>
        <p:spPr bwMode="auto">
          <a:xfrm>
            <a:off x="5292080" y="6021288"/>
            <a:ext cx="864096" cy="541189"/>
          </a:xfrm>
          <a:prstGeom prst="rect">
            <a:avLst/>
          </a:prstGeom>
          <a:noFill/>
        </p:spPr>
      </p:pic>
      <p:pic>
        <p:nvPicPr>
          <p:cNvPr id="39940" name="Picture 4" descr="http://www.norsknettskole.no/fag/ressurser/itstud/fuv/hildelodoen/SWITZERLAND.GIF"/>
          <p:cNvPicPr>
            <a:picLocks noChangeAspect="1" noChangeArrowheads="1"/>
          </p:cNvPicPr>
          <p:nvPr/>
        </p:nvPicPr>
        <p:blipFill>
          <a:blip r:embed="rId4" cstate="print"/>
          <a:srcRect/>
          <a:stretch>
            <a:fillRect/>
          </a:stretch>
        </p:blipFill>
        <p:spPr bwMode="auto">
          <a:xfrm>
            <a:off x="5292080" y="5301208"/>
            <a:ext cx="864096" cy="528058"/>
          </a:xfrm>
          <a:prstGeom prst="rect">
            <a:avLst/>
          </a:prstGeom>
          <a:noFill/>
        </p:spPr>
      </p:pic>
      <p:pic>
        <p:nvPicPr>
          <p:cNvPr id="39942" name="Picture 6" descr="http://peaceeye2002.com.ne.kr/slovakia.gif"/>
          <p:cNvPicPr>
            <a:picLocks noChangeAspect="1" noChangeArrowheads="1"/>
          </p:cNvPicPr>
          <p:nvPr/>
        </p:nvPicPr>
        <p:blipFill>
          <a:blip r:embed="rId5" cstate="print"/>
          <a:srcRect/>
          <a:stretch>
            <a:fillRect/>
          </a:stretch>
        </p:blipFill>
        <p:spPr bwMode="auto">
          <a:xfrm>
            <a:off x="5292080" y="4005064"/>
            <a:ext cx="864096" cy="504056"/>
          </a:xfrm>
          <a:prstGeom prst="rect">
            <a:avLst/>
          </a:prstGeom>
          <a:noFill/>
        </p:spPr>
      </p:pic>
      <p:pic>
        <p:nvPicPr>
          <p:cNvPr id="39944" name="Picture 8" descr="http://www.idag.no/foto/danmark_flagg.jpg"/>
          <p:cNvPicPr>
            <a:picLocks noChangeAspect="1" noChangeArrowheads="1"/>
          </p:cNvPicPr>
          <p:nvPr/>
        </p:nvPicPr>
        <p:blipFill>
          <a:blip r:embed="rId6" cstate="print"/>
          <a:srcRect/>
          <a:stretch>
            <a:fillRect/>
          </a:stretch>
        </p:blipFill>
        <p:spPr bwMode="auto">
          <a:xfrm>
            <a:off x="5292080" y="1401696"/>
            <a:ext cx="864096" cy="552270"/>
          </a:xfrm>
          <a:prstGeom prst="rect">
            <a:avLst/>
          </a:prstGeom>
          <a:noFill/>
        </p:spPr>
      </p:pic>
      <p:pic>
        <p:nvPicPr>
          <p:cNvPr id="39946" name="Picture 10" descr="http://home.hit.no/~haugdal/vb/sverige.jpg"/>
          <p:cNvPicPr>
            <a:picLocks noChangeAspect="1" noChangeArrowheads="1"/>
          </p:cNvPicPr>
          <p:nvPr/>
        </p:nvPicPr>
        <p:blipFill>
          <a:blip r:embed="rId7" cstate="print"/>
          <a:srcRect/>
          <a:stretch>
            <a:fillRect/>
          </a:stretch>
        </p:blipFill>
        <p:spPr bwMode="auto">
          <a:xfrm>
            <a:off x="5292080" y="0"/>
            <a:ext cx="811784" cy="541189"/>
          </a:xfrm>
          <a:prstGeom prst="rect">
            <a:avLst/>
          </a:prstGeom>
          <a:noFill/>
        </p:spPr>
      </p:pic>
      <p:pic>
        <p:nvPicPr>
          <p:cNvPr id="39948" name="Picture 12" descr="http://www.azorentour.de/assets/images/German_Flagg.gif"/>
          <p:cNvPicPr>
            <a:picLocks noChangeAspect="1" noChangeArrowheads="1"/>
          </p:cNvPicPr>
          <p:nvPr/>
        </p:nvPicPr>
        <p:blipFill>
          <a:blip r:embed="rId8" cstate="print"/>
          <a:srcRect/>
          <a:stretch>
            <a:fillRect/>
          </a:stretch>
        </p:blipFill>
        <p:spPr bwMode="auto">
          <a:xfrm>
            <a:off x="5292080" y="692696"/>
            <a:ext cx="834585" cy="504056"/>
          </a:xfrm>
          <a:prstGeom prst="rect">
            <a:avLst/>
          </a:prstGeom>
          <a:noFill/>
        </p:spPr>
      </p:pic>
      <p:pic>
        <p:nvPicPr>
          <p:cNvPr id="13" name="Picture 12" descr="http://www.azorentour.de/assets/images/German_Flagg.gif"/>
          <p:cNvPicPr>
            <a:picLocks noChangeAspect="1" noChangeArrowheads="1"/>
          </p:cNvPicPr>
          <p:nvPr/>
        </p:nvPicPr>
        <p:blipFill>
          <a:blip r:embed="rId8" cstate="print"/>
          <a:srcRect/>
          <a:stretch>
            <a:fillRect/>
          </a:stretch>
        </p:blipFill>
        <p:spPr bwMode="auto">
          <a:xfrm>
            <a:off x="5292080" y="3429000"/>
            <a:ext cx="864096" cy="504056"/>
          </a:xfrm>
          <a:prstGeom prst="rect">
            <a:avLst/>
          </a:prstGeom>
          <a:noFill/>
        </p:spPr>
      </p:pic>
      <p:pic>
        <p:nvPicPr>
          <p:cNvPr id="39950" name="Picture 14" descr="http://www.portal-lusofonia.org/images/stories/portugal.gif"/>
          <p:cNvPicPr>
            <a:picLocks noChangeAspect="1" noChangeArrowheads="1"/>
          </p:cNvPicPr>
          <p:nvPr/>
        </p:nvPicPr>
        <p:blipFill>
          <a:blip r:embed="rId9" cstate="print"/>
          <a:srcRect/>
          <a:stretch>
            <a:fillRect/>
          </a:stretch>
        </p:blipFill>
        <p:spPr bwMode="auto">
          <a:xfrm>
            <a:off x="5292080" y="2060849"/>
            <a:ext cx="847788" cy="504056"/>
          </a:xfrm>
          <a:prstGeom prst="rect">
            <a:avLst/>
          </a:prstGeom>
          <a:noFill/>
        </p:spPr>
      </p:pic>
      <p:pic>
        <p:nvPicPr>
          <p:cNvPr id="39952" name="Picture 16" descr="http://users.rcn.com/rjhoffer/croatiaflag.gif"/>
          <p:cNvPicPr>
            <a:picLocks noChangeAspect="1" noChangeArrowheads="1"/>
          </p:cNvPicPr>
          <p:nvPr/>
        </p:nvPicPr>
        <p:blipFill>
          <a:blip r:embed="rId10" cstate="print"/>
          <a:srcRect/>
          <a:stretch>
            <a:fillRect/>
          </a:stretch>
        </p:blipFill>
        <p:spPr bwMode="auto">
          <a:xfrm>
            <a:off x="5292080" y="4653136"/>
            <a:ext cx="864096" cy="504056"/>
          </a:xfrm>
          <a:prstGeom prst="rect">
            <a:avLst/>
          </a:prstGeom>
          <a:noFill/>
        </p:spPr>
      </p:pic>
      <p:pic>
        <p:nvPicPr>
          <p:cNvPr id="39954" name="Picture 18" descr="http://www.motorsportavisen.no/Bilder/Nyhetsbilder/Flagg-Tyrkia-1-150.jpg"/>
          <p:cNvPicPr>
            <a:picLocks noChangeAspect="1" noChangeArrowheads="1"/>
          </p:cNvPicPr>
          <p:nvPr/>
        </p:nvPicPr>
        <p:blipFill>
          <a:blip r:embed="rId11" cstate="print"/>
          <a:srcRect/>
          <a:stretch>
            <a:fillRect/>
          </a:stretch>
        </p:blipFill>
        <p:spPr bwMode="auto">
          <a:xfrm>
            <a:off x="5292080" y="2708920"/>
            <a:ext cx="864096" cy="6054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dirty="0"/>
          </a:p>
        </p:txBody>
      </p:sp>
      <p:sp>
        <p:nvSpPr>
          <p:cNvPr id="3" name="Plassholder for innhold 2"/>
          <p:cNvSpPr>
            <a:spLocks noGrp="1"/>
          </p:cNvSpPr>
          <p:nvPr>
            <p:ph idx="1"/>
          </p:nvPr>
        </p:nvSpPr>
        <p:spPr/>
        <p:txBody>
          <a:bodyPr>
            <a:normAutofit fontScale="77500" lnSpcReduction="20000"/>
          </a:bodyPr>
          <a:lstStyle/>
          <a:p>
            <a:r>
              <a:rPr lang="en-GB" dirty="0" smtClean="0"/>
              <a:t>1. Outline the relevant anatomy and physiology involved in the detection of the senses of taste and smell </a:t>
            </a:r>
            <a:endParaRPr lang="nb-NO" dirty="0" smtClean="0"/>
          </a:p>
          <a:p>
            <a:r>
              <a:rPr lang="en-GB" dirty="0" smtClean="0"/>
              <a:t> </a:t>
            </a:r>
            <a:endParaRPr lang="nb-NO" dirty="0" smtClean="0"/>
          </a:p>
          <a:p>
            <a:r>
              <a:rPr lang="en-GB" dirty="0" smtClean="0"/>
              <a:t>2. Compare and contrast the techniques available for the measurements of nasal functions including the sense of smell - </a:t>
            </a:r>
            <a:r>
              <a:rPr lang="en-GB" dirty="0" err="1" smtClean="0"/>
              <a:t>olfactometry</a:t>
            </a:r>
            <a:r>
              <a:rPr lang="en-GB" dirty="0" smtClean="0"/>
              <a:t>, the sense of taste – </a:t>
            </a:r>
            <a:r>
              <a:rPr lang="en-GB" dirty="0" err="1" smtClean="0"/>
              <a:t>gustometry</a:t>
            </a:r>
            <a:r>
              <a:rPr lang="en-GB" dirty="0" smtClean="0"/>
              <a:t> and nasal airflow – </a:t>
            </a:r>
            <a:r>
              <a:rPr lang="en-GB" dirty="0" err="1" smtClean="0"/>
              <a:t>Rhinomanometry</a:t>
            </a:r>
            <a:endParaRPr lang="nb-NO" dirty="0" smtClean="0"/>
          </a:p>
          <a:p>
            <a:r>
              <a:rPr lang="en-GB" dirty="0" smtClean="0"/>
              <a:t> </a:t>
            </a:r>
            <a:endParaRPr lang="nb-NO" dirty="0" smtClean="0"/>
          </a:p>
          <a:p>
            <a:r>
              <a:rPr lang="en-GB" dirty="0" smtClean="0"/>
              <a:t>3. Assess the various methods for the diagnosis of </a:t>
            </a:r>
            <a:r>
              <a:rPr lang="en-GB" dirty="0" err="1" smtClean="0"/>
              <a:t>dysosmias</a:t>
            </a:r>
            <a:r>
              <a:rPr lang="en-GB" dirty="0" smtClean="0"/>
              <a:t> and select the most appropriate therapies for the management of dysfunctions of the olfactory system</a:t>
            </a:r>
            <a:endParaRPr lang="nb-NO"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a:p>
        </p:txBody>
      </p:sp>
      <p:sp>
        <p:nvSpPr>
          <p:cNvPr id="3" name="Plassholder for innhold 2"/>
          <p:cNvSpPr>
            <a:spLocks noGrp="1"/>
          </p:cNvSpPr>
          <p:nvPr>
            <p:ph idx="1"/>
          </p:nvPr>
        </p:nvSpPr>
        <p:spPr/>
        <p:txBody>
          <a:bodyPr>
            <a:normAutofit fontScale="77500" lnSpcReduction="20000"/>
          </a:bodyPr>
          <a:lstStyle/>
          <a:p>
            <a:r>
              <a:rPr lang="en-GB" dirty="0" smtClean="0"/>
              <a:t>Power point presentation/ lecture on olfactory disorders, explaining the sense of smell, how to test nasal function, and how to treat disturbances of smell disorders</a:t>
            </a:r>
          </a:p>
          <a:p>
            <a:endParaRPr lang="en-GB" dirty="0" smtClean="0"/>
          </a:p>
          <a:p>
            <a:r>
              <a:rPr lang="en-GB" dirty="0" smtClean="0"/>
              <a:t>At least 1 hour.  40 minutes audio + 15 minutes multiple choice questions + hotlinks to scientific papers</a:t>
            </a:r>
            <a:endParaRPr lang="nb-NO" dirty="0" smtClean="0"/>
          </a:p>
          <a:p>
            <a:endParaRPr lang="en-GB" dirty="0" smtClean="0"/>
          </a:p>
          <a:p>
            <a:endParaRPr lang="en-GB" dirty="0" smtClean="0"/>
          </a:p>
          <a:p>
            <a:r>
              <a:rPr lang="en-GB" dirty="0" smtClean="0"/>
              <a:t>The learner must obtain a score of 75% or over (6/8 questions correct) in order to obtain the CME credit.  This self-assessment is expected to take approx. 15 min.</a:t>
            </a:r>
            <a:endParaRPr lang="nb-NO"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827584" y="620688"/>
            <a:ext cx="6984776" cy="2554545"/>
          </a:xfrm>
          <a:prstGeom prst="rect">
            <a:avLst/>
          </a:prstGeom>
        </p:spPr>
        <p:txBody>
          <a:bodyPr wrap="square">
            <a:spAutoFit/>
          </a:bodyPr>
          <a:lstStyle/>
          <a:p>
            <a:r>
              <a:rPr lang="nb-NO" sz="4000" b="1" i="1" dirty="0">
                <a:solidFill>
                  <a:schemeClr val="tx2"/>
                </a:solidFill>
              </a:rPr>
              <a:t>14th International </a:t>
            </a:r>
            <a:r>
              <a:rPr lang="nb-NO" sz="4000" b="1" i="1" dirty="0" err="1">
                <a:solidFill>
                  <a:schemeClr val="tx2"/>
                </a:solidFill>
              </a:rPr>
              <a:t>Otology</a:t>
            </a:r>
            <a:r>
              <a:rPr lang="nb-NO" sz="4000" b="1" i="1" dirty="0">
                <a:solidFill>
                  <a:schemeClr val="tx2"/>
                </a:solidFill>
              </a:rPr>
              <a:t> </a:t>
            </a:r>
            <a:r>
              <a:rPr lang="nb-NO" sz="4000" b="1" i="1" dirty="0" err="1">
                <a:solidFill>
                  <a:schemeClr val="tx2"/>
                </a:solidFill>
              </a:rPr>
              <a:t>Course</a:t>
            </a:r>
            <a:r>
              <a:rPr lang="nb-NO" sz="4000" i="1" dirty="0">
                <a:solidFill>
                  <a:schemeClr val="tx2"/>
                </a:solidFill>
              </a:rPr>
              <a:t/>
            </a:r>
            <a:br>
              <a:rPr lang="nb-NO" sz="4000" i="1" dirty="0">
                <a:solidFill>
                  <a:schemeClr val="tx2"/>
                </a:solidFill>
              </a:rPr>
            </a:br>
            <a:r>
              <a:rPr lang="nb-NO" sz="4000" i="1" dirty="0" err="1" smtClean="0">
                <a:solidFill>
                  <a:schemeClr val="tx2"/>
                </a:solidFill>
              </a:rPr>
              <a:t>Colombiers</a:t>
            </a:r>
            <a:r>
              <a:rPr lang="nb-NO" sz="4000" i="1" dirty="0">
                <a:solidFill>
                  <a:schemeClr val="tx2"/>
                </a:solidFill>
              </a:rPr>
              <a:t>, France, </a:t>
            </a:r>
            <a:endParaRPr lang="nb-NO" sz="4000" i="1" dirty="0" smtClean="0">
              <a:solidFill>
                <a:schemeClr val="tx2"/>
              </a:solidFill>
            </a:endParaRPr>
          </a:p>
          <a:p>
            <a:r>
              <a:rPr lang="nb-NO" sz="4000" i="1" dirty="0" smtClean="0">
                <a:solidFill>
                  <a:schemeClr val="tx2"/>
                </a:solidFill>
              </a:rPr>
              <a:t>28</a:t>
            </a:r>
            <a:r>
              <a:rPr lang="nb-NO" sz="4000" i="1" dirty="0">
                <a:solidFill>
                  <a:schemeClr val="tx2"/>
                </a:solidFill>
              </a:rPr>
              <a:t>.–</a:t>
            </a:r>
            <a:r>
              <a:rPr lang="nb-NO" sz="4000" i="1" dirty="0" smtClean="0">
                <a:solidFill>
                  <a:schemeClr val="tx2"/>
                </a:solidFill>
              </a:rPr>
              <a:t>30.06.2012 </a:t>
            </a:r>
            <a:endParaRPr lang="en-US" sz="4000" i="1" dirty="0">
              <a:solidFill>
                <a:schemeClr val="tx2"/>
              </a:solidFill>
            </a:endParaRPr>
          </a:p>
        </p:txBody>
      </p:sp>
      <p:sp>
        <p:nvSpPr>
          <p:cNvPr id="5" name="TekstSylinder 4"/>
          <p:cNvSpPr txBox="1"/>
          <p:nvPr/>
        </p:nvSpPr>
        <p:spPr>
          <a:xfrm>
            <a:off x="5580112" y="5013176"/>
            <a:ext cx="2910284" cy="646331"/>
          </a:xfrm>
          <a:prstGeom prst="rect">
            <a:avLst/>
          </a:prstGeom>
          <a:noFill/>
        </p:spPr>
        <p:txBody>
          <a:bodyPr wrap="none" rtlCol="0">
            <a:spAutoFit/>
          </a:bodyPr>
          <a:lstStyle/>
          <a:p>
            <a:r>
              <a:rPr lang="nb-NO" sz="3600" b="1" i="1" dirty="0" smtClean="0">
                <a:solidFill>
                  <a:srgbClr val="FF0000"/>
                </a:solidFill>
              </a:rPr>
              <a:t>15 CME </a:t>
            </a:r>
            <a:r>
              <a:rPr lang="nb-NO" sz="3600" b="1" i="1" dirty="0" err="1" smtClean="0">
                <a:solidFill>
                  <a:srgbClr val="FF0000"/>
                </a:solidFill>
              </a:rPr>
              <a:t>points</a:t>
            </a:r>
            <a:endParaRPr lang="en-US" sz="3600" dirty="0">
              <a:solidFill>
                <a:srgbClr val="FF0000"/>
              </a:solidFill>
            </a:endParaRPr>
          </a:p>
        </p:txBody>
      </p:sp>
      <p:sp>
        <p:nvSpPr>
          <p:cNvPr id="6" name="Rektangel 5"/>
          <p:cNvSpPr/>
          <p:nvPr/>
        </p:nvSpPr>
        <p:spPr>
          <a:xfrm>
            <a:off x="1043608" y="5013176"/>
            <a:ext cx="3469540" cy="646331"/>
          </a:xfrm>
          <a:prstGeom prst="rect">
            <a:avLst/>
          </a:prstGeom>
        </p:spPr>
        <p:txBody>
          <a:bodyPr wrap="none">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6666</a:t>
            </a:r>
            <a:r>
              <a:rPr lang="nb-NO" sz="3600" i="1" dirty="0" smtClean="0">
                <a:solidFill>
                  <a:schemeClr val="tx2"/>
                </a:solidFill>
              </a:rPr>
              <a:t> </a:t>
            </a: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611560" y="404664"/>
            <a:ext cx="7920880" cy="2554545"/>
          </a:xfrm>
          <a:prstGeom prst="rect">
            <a:avLst/>
          </a:prstGeom>
        </p:spPr>
        <p:txBody>
          <a:bodyPr wrap="square">
            <a:spAutoFit/>
          </a:bodyPr>
          <a:lstStyle/>
          <a:p>
            <a:r>
              <a:rPr lang="en-US" sz="4000" b="1" i="1" dirty="0" smtClean="0">
                <a:solidFill>
                  <a:srgbClr val="002060"/>
                </a:solidFill>
              </a:rPr>
              <a:t>High Definition Television and Narrow Band Imaging Endoscopy in the management of upper airway tumors</a:t>
            </a:r>
            <a:endParaRPr lang="en-US" sz="4000" i="1" dirty="0">
              <a:solidFill>
                <a:srgbClr val="002060"/>
              </a:solidFill>
            </a:endParaRPr>
          </a:p>
        </p:txBody>
      </p:sp>
      <p:sp>
        <p:nvSpPr>
          <p:cNvPr id="7" name="TekstSylinder 6"/>
          <p:cNvSpPr txBox="1"/>
          <p:nvPr/>
        </p:nvSpPr>
        <p:spPr>
          <a:xfrm>
            <a:off x="683568" y="3573016"/>
            <a:ext cx="3684022" cy="954107"/>
          </a:xfrm>
          <a:prstGeom prst="rect">
            <a:avLst/>
          </a:prstGeom>
          <a:noFill/>
        </p:spPr>
        <p:txBody>
          <a:bodyPr wrap="none" rtlCol="0">
            <a:spAutoFit/>
          </a:bodyPr>
          <a:lstStyle/>
          <a:p>
            <a:r>
              <a:rPr lang="nb-NO" sz="2800" dirty="0" err="1" smtClean="0"/>
              <a:t>Venue:Brescia</a:t>
            </a:r>
            <a:r>
              <a:rPr lang="nb-NO" sz="2800" dirty="0" smtClean="0"/>
              <a:t>, </a:t>
            </a:r>
            <a:r>
              <a:rPr lang="nb-NO" sz="2800" dirty="0" err="1" smtClean="0"/>
              <a:t>Italy</a:t>
            </a:r>
            <a:r>
              <a:rPr lang="nb-NO" sz="2800" dirty="0" smtClean="0"/>
              <a:t> </a:t>
            </a:r>
          </a:p>
          <a:p>
            <a:r>
              <a:rPr lang="nb-NO" sz="2800" dirty="0" smtClean="0"/>
              <a:t>15 - 16. </a:t>
            </a:r>
            <a:r>
              <a:rPr lang="nb-NO" sz="2800" dirty="0" err="1" smtClean="0"/>
              <a:t>December</a:t>
            </a:r>
            <a:r>
              <a:rPr lang="nb-NO" sz="2800" dirty="0" smtClean="0"/>
              <a:t> 2011</a:t>
            </a:r>
            <a:endParaRPr lang="en-US" sz="2800" dirty="0"/>
          </a:p>
        </p:txBody>
      </p:sp>
      <p:sp>
        <p:nvSpPr>
          <p:cNvPr id="6" name="TekstSylinder 5"/>
          <p:cNvSpPr txBox="1"/>
          <p:nvPr/>
        </p:nvSpPr>
        <p:spPr>
          <a:xfrm>
            <a:off x="4788024" y="5877272"/>
            <a:ext cx="2910284" cy="646331"/>
          </a:xfrm>
          <a:prstGeom prst="rect">
            <a:avLst/>
          </a:prstGeom>
          <a:noFill/>
        </p:spPr>
        <p:txBody>
          <a:bodyPr wrap="none" rtlCol="0">
            <a:spAutoFit/>
          </a:bodyPr>
          <a:lstStyle/>
          <a:p>
            <a:r>
              <a:rPr lang="nb-NO" sz="3600" b="1" i="1" dirty="0" smtClean="0">
                <a:solidFill>
                  <a:srgbClr val="FF0000"/>
                </a:solidFill>
              </a:rPr>
              <a:t>12 CME </a:t>
            </a:r>
            <a:r>
              <a:rPr lang="nb-NO" sz="3600" b="1" i="1" dirty="0" err="1" smtClean="0">
                <a:solidFill>
                  <a:srgbClr val="FF0000"/>
                </a:solidFill>
              </a:rPr>
              <a:t>points</a:t>
            </a:r>
            <a:endParaRPr lang="en-US" sz="3600" dirty="0">
              <a:solidFill>
                <a:srgbClr val="FF0000"/>
              </a:solidFill>
            </a:endParaRPr>
          </a:p>
        </p:txBody>
      </p:sp>
      <p:sp>
        <p:nvSpPr>
          <p:cNvPr id="8" name="TekstSylinder 7"/>
          <p:cNvSpPr txBox="1"/>
          <p:nvPr/>
        </p:nvSpPr>
        <p:spPr>
          <a:xfrm>
            <a:off x="827584"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6763</a:t>
            </a:r>
            <a:endParaRPr lang="en-US"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2492896"/>
            <a:ext cx="8208912" cy="3108543"/>
          </a:xfrm>
          <a:prstGeom prst="rect">
            <a:avLst/>
          </a:prstGeom>
        </p:spPr>
        <p:txBody>
          <a:bodyPr wrap="square">
            <a:spAutoFit/>
          </a:bodyPr>
          <a:lstStyle/>
          <a:p>
            <a:r>
              <a:rPr lang="en-US" sz="2800" dirty="0" smtClean="0"/>
              <a:t>This ENT-focused scientific meeting covers a wide range of topics including diagnosis, assessment and treatment of upper-respiratory diseases as; loss of smell, voice </a:t>
            </a:r>
            <a:r>
              <a:rPr lang="en-US" sz="2800" dirty="0" err="1" smtClean="0"/>
              <a:t>disorders,surgical</a:t>
            </a:r>
            <a:r>
              <a:rPr lang="en-US" sz="2800" dirty="0" smtClean="0"/>
              <a:t> techniques including middle ear implants. Participants will also learn about clinical research ethics, meta-analysis and how to publish research data.</a:t>
            </a:r>
            <a:endParaRPr lang="en-US" sz="2800" dirty="0"/>
          </a:p>
        </p:txBody>
      </p:sp>
      <p:sp>
        <p:nvSpPr>
          <p:cNvPr id="5" name="TekstSylinder 4"/>
          <p:cNvSpPr txBox="1"/>
          <p:nvPr/>
        </p:nvSpPr>
        <p:spPr>
          <a:xfrm>
            <a:off x="4788024" y="5877272"/>
            <a:ext cx="2676245" cy="646331"/>
          </a:xfrm>
          <a:prstGeom prst="rect">
            <a:avLst/>
          </a:prstGeom>
          <a:noFill/>
        </p:spPr>
        <p:txBody>
          <a:bodyPr wrap="none" rtlCol="0">
            <a:spAutoFit/>
          </a:bodyPr>
          <a:lstStyle/>
          <a:p>
            <a:r>
              <a:rPr lang="nb-NO" sz="3600" b="1" i="1" dirty="0" smtClean="0">
                <a:solidFill>
                  <a:srgbClr val="FF0000"/>
                </a:solidFill>
              </a:rPr>
              <a:t>9 CME </a:t>
            </a:r>
            <a:r>
              <a:rPr lang="nb-NO" sz="3600" b="1" i="1" dirty="0" err="1" smtClean="0">
                <a:solidFill>
                  <a:srgbClr val="FF0000"/>
                </a:solidFill>
              </a:rPr>
              <a:t>points</a:t>
            </a:r>
            <a:endParaRPr lang="en-US" sz="3600" dirty="0">
              <a:solidFill>
                <a:srgbClr val="FF0000"/>
              </a:solidFill>
            </a:endParaRPr>
          </a:p>
        </p:txBody>
      </p:sp>
      <p:sp>
        <p:nvSpPr>
          <p:cNvPr id="6" name="TekstSylinder 5"/>
          <p:cNvSpPr txBox="1"/>
          <p:nvPr/>
        </p:nvSpPr>
        <p:spPr>
          <a:xfrm>
            <a:off x="827584"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6958</a:t>
            </a:r>
            <a:endParaRPr lang="en-US" sz="3600" dirty="0"/>
          </a:p>
        </p:txBody>
      </p:sp>
      <p:sp>
        <p:nvSpPr>
          <p:cNvPr id="7" name="Rektangel 6"/>
          <p:cNvSpPr/>
          <p:nvPr/>
        </p:nvSpPr>
        <p:spPr>
          <a:xfrm>
            <a:off x="539552" y="836712"/>
            <a:ext cx="8194872" cy="707886"/>
          </a:xfrm>
          <a:prstGeom prst="rect">
            <a:avLst/>
          </a:prstGeom>
        </p:spPr>
        <p:txBody>
          <a:bodyPr wrap="none">
            <a:spAutoFit/>
          </a:bodyPr>
          <a:lstStyle/>
          <a:p>
            <a:r>
              <a:rPr lang="en-US" sz="4000" b="1" i="1" dirty="0" smtClean="0"/>
              <a:t>ENT - looking beyond the picket fence</a:t>
            </a:r>
            <a:endParaRPr lang="en-US" sz="40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51520" y="620688"/>
            <a:ext cx="8640960" cy="1323439"/>
          </a:xfrm>
          <a:prstGeom prst="rect">
            <a:avLst/>
          </a:prstGeom>
        </p:spPr>
        <p:txBody>
          <a:bodyPr wrap="square">
            <a:spAutoFit/>
          </a:bodyPr>
          <a:lstStyle/>
          <a:p>
            <a:r>
              <a:rPr lang="en-US" sz="4000" b="1" i="1" dirty="0" smtClean="0"/>
              <a:t>15th Croatian International </a:t>
            </a:r>
            <a:r>
              <a:rPr lang="en-US" sz="4000" b="1" i="1" dirty="0" err="1" smtClean="0"/>
              <a:t>Rhinosurgical</a:t>
            </a:r>
            <a:r>
              <a:rPr lang="en-US" sz="4000" b="1" i="1" dirty="0" smtClean="0"/>
              <a:t> Advanced School</a:t>
            </a:r>
            <a:endParaRPr lang="en-US" sz="4000" i="1" dirty="0"/>
          </a:p>
        </p:txBody>
      </p:sp>
      <p:sp>
        <p:nvSpPr>
          <p:cNvPr id="5" name="TekstSylinder 4"/>
          <p:cNvSpPr txBox="1"/>
          <p:nvPr/>
        </p:nvSpPr>
        <p:spPr>
          <a:xfrm>
            <a:off x="4788024" y="5877272"/>
            <a:ext cx="2910284" cy="646331"/>
          </a:xfrm>
          <a:prstGeom prst="rect">
            <a:avLst/>
          </a:prstGeom>
          <a:noFill/>
        </p:spPr>
        <p:txBody>
          <a:bodyPr wrap="none" rtlCol="0">
            <a:spAutoFit/>
          </a:bodyPr>
          <a:lstStyle/>
          <a:p>
            <a:r>
              <a:rPr lang="nb-NO" sz="3600" b="1" i="1" dirty="0" smtClean="0">
                <a:solidFill>
                  <a:srgbClr val="FF0000"/>
                </a:solidFill>
              </a:rPr>
              <a:t>24 CME </a:t>
            </a:r>
            <a:r>
              <a:rPr lang="nb-NO" sz="3600" b="1" i="1" dirty="0" err="1" smtClean="0">
                <a:solidFill>
                  <a:srgbClr val="FF0000"/>
                </a:solidFill>
              </a:rPr>
              <a:t>points</a:t>
            </a:r>
            <a:endParaRPr lang="en-US" sz="3600" dirty="0">
              <a:solidFill>
                <a:srgbClr val="FF0000"/>
              </a:solidFill>
            </a:endParaRPr>
          </a:p>
        </p:txBody>
      </p:sp>
      <p:sp>
        <p:nvSpPr>
          <p:cNvPr id="6" name="TekstSylinder 5"/>
          <p:cNvSpPr txBox="1"/>
          <p:nvPr/>
        </p:nvSpPr>
        <p:spPr>
          <a:xfrm>
            <a:off x="827584"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7031</a:t>
            </a:r>
            <a:endParaRPr lang="en-US" sz="3600" dirty="0"/>
          </a:p>
        </p:txBody>
      </p:sp>
      <p:sp>
        <p:nvSpPr>
          <p:cNvPr id="7" name="Rektangel 6"/>
          <p:cNvSpPr/>
          <p:nvPr/>
        </p:nvSpPr>
        <p:spPr>
          <a:xfrm>
            <a:off x="683568" y="2274838"/>
            <a:ext cx="7992888" cy="3539430"/>
          </a:xfrm>
          <a:prstGeom prst="rect">
            <a:avLst/>
          </a:prstGeom>
        </p:spPr>
        <p:txBody>
          <a:bodyPr wrap="square">
            <a:spAutoFit/>
          </a:bodyPr>
          <a:lstStyle/>
          <a:p>
            <a:r>
              <a:rPr lang="en-US" sz="2800" dirty="0" smtClean="0"/>
              <a:t>15th CIRAS is a traditional course with topics on aesthetic and functional surgery of the nose and </a:t>
            </a:r>
            <a:r>
              <a:rPr lang="en-US" sz="2800" dirty="0" err="1" smtClean="0"/>
              <a:t>paranasl</a:t>
            </a:r>
            <a:r>
              <a:rPr lang="en-US" sz="2800" dirty="0" smtClean="0"/>
              <a:t> sinuses. 15th CIRAS will have even 19 internationally highly ranked experts as lecturers during the 4-days intensive course in October 2012, two live-surgeries each day, very attractive animal model FESS dissections every day and even 58 lectures.</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286000" y="2967335"/>
            <a:ext cx="4572000" cy="923330"/>
          </a:xfrm>
          <a:prstGeom prst="rect">
            <a:avLst/>
          </a:prstGeom>
        </p:spPr>
        <p:txBody>
          <a:bodyPr>
            <a:spAutoFit/>
          </a:bodyPr>
          <a:lstStyle/>
          <a:p>
            <a:endParaRPr lang="en-US" dirty="0" smtClean="0"/>
          </a:p>
          <a:p>
            <a:endParaRPr lang="en-US" dirty="0" smtClean="0"/>
          </a:p>
          <a:p>
            <a:endParaRPr lang="en-US" dirty="0" smtClean="0"/>
          </a:p>
        </p:txBody>
      </p:sp>
      <p:sp>
        <p:nvSpPr>
          <p:cNvPr id="5" name="Rektangel 4"/>
          <p:cNvSpPr/>
          <p:nvPr/>
        </p:nvSpPr>
        <p:spPr>
          <a:xfrm>
            <a:off x="611560" y="692696"/>
            <a:ext cx="7722435" cy="1323439"/>
          </a:xfrm>
          <a:prstGeom prst="rect">
            <a:avLst/>
          </a:prstGeom>
        </p:spPr>
        <p:txBody>
          <a:bodyPr wrap="none">
            <a:spAutoFit/>
          </a:bodyPr>
          <a:lstStyle/>
          <a:p>
            <a:r>
              <a:rPr lang="en-US" sz="4000" b="1" i="1" dirty="0" smtClean="0"/>
              <a:t>Tinnitus evaluation and treatment: </a:t>
            </a:r>
          </a:p>
          <a:p>
            <a:r>
              <a:rPr lang="en-US" sz="4000" b="1" i="1" dirty="0" smtClean="0"/>
              <a:t>an update</a:t>
            </a:r>
            <a:endParaRPr lang="en-US" sz="4000" i="1" dirty="0"/>
          </a:p>
        </p:txBody>
      </p:sp>
      <p:sp>
        <p:nvSpPr>
          <p:cNvPr id="6" name="Rektangel 5"/>
          <p:cNvSpPr/>
          <p:nvPr/>
        </p:nvSpPr>
        <p:spPr>
          <a:xfrm>
            <a:off x="683568" y="2274838"/>
            <a:ext cx="7992888" cy="3108543"/>
          </a:xfrm>
          <a:prstGeom prst="rect">
            <a:avLst/>
          </a:prstGeom>
        </p:spPr>
        <p:txBody>
          <a:bodyPr wrap="square">
            <a:spAutoFit/>
          </a:bodyPr>
          <a:lstStyle/>
          <a:p>
            <a:r>
              <a:rPr lang="en-US" sz="2800" dirty="0" smtClean="0"/>
              <a:t>The course is addressed to ENT and Audiology specialists as well as to </a:t>
            </a:r>
            <a:r>
              <a:rPr lang="en-US" sz="2800" dirty="0" err="1" smtClean="0"/>
              <a:t>audiometrists</a:t>
            </a:r>
            <a:r>
              <a:rPr lang="en-US" sz="2800" dirty="0" smtClean="0"/>
              <a:t>, </a:t>
            </a:r>
            <a:r>
              <a:rPr lang="en-US" sz="2800" dirty="0" err="1" smtClean="0"/>
              <a:t>audioprosthesists</a:t>
            </a:r>
            <a:r>
              <a:rPr lang="en-US" sz="2800" dirty="0" smtClean="0"/>
              <a:t>, speech therapists and psychologists. The scientific program is divided into basic science, clinical assessment, diagnosis and treatment modalities, concluding with the experience of management of tinnitus in both continents. </a:t>
            </a:r>
            <a:endParaRPr lang="en-US" sz="2800" dirty="0"/>
          </a:p>
        </p:txBody>
      </p:sp>
      <p:sp>
        <p:nvSpPr>
          <p:cNvPr id="7" name="TekstSylinder 6"/>
          <p:cNvSpPr txBox="1"/>
          <p:nvPr/>
        </p:nvSpPr>
        <p:spPr>
          <a:xfrm>
            <a:off x="4860032" y="5877272"/>
            <a:ext cx="2676245" cy="646331"/>
          </a:xfrm>
          <a:prstGeom prst="rect">
            <a:avLst/>
          </a:prstGeom>
          <a:noFill/>
        </p:spPr>
        <p:txBody>
          <a:bodyPr wrap="none" rtlCol="0">
            <a:spAutoFit/>
          </a:bodyPr>
          <a:lstStyle/>
          <a:p>
            <a:r>
              <a:rPr lang="nb-NO" sz="3600" b="1" i="1" dirty="0" smtClean="0">
                <a:solidFill>
                  <a:srgbClr val="FF0000"/>
                </a:solidFill>
              </a:rPr>
              <a:t>9 CME </a:t>
            </a:r>
            <a:r>
              <a:rPr lang="nb-NO" sz="3600" b="1" i="1" dirty="0" err="1" smtClean="0">
                <a:solidFill>
                  <a:srgbClr val="FF0000"/>
                </a:solidFill>
              </a:rPr>
              <a:t>points</a:t>
            </a:r>
            <a:endParaRPr lang="en-US" sz="3600" dirty="0">
              <a:solidFill>
                <a:srgbClr val="FF0000"/>
              </a:solidFill>
            </a:endParaRPr>
          </a:p>
        </p:txBody>
      </p:sp>
      <p:sp>
        <p:nvSpPr>
          <p:cNvPr id="8" name="TekstSylinder 7"/>
          <p:cNvSpPr txBox="1"/>
          <p:nvPr/>
        </p:nvSpPr>
        <p:spPr>
          <a:xfrm>
            <a:off x="899592" y="5877272"/>
            <a:ext cx="3365345" cy="646331"/>
          </a:xfrm>
          <a:prstGeom prst="rect">
            <a:avLst/>
          </a:prstGeom>
          <a:noFill/>
        </p:spPr>
        <p:txBody>
          <a:bodyPr wrap="none" rtlCol="0">
            <a:spAutoFit/>
          </a:bodyPr>
          <a:lstStyle/>
          <a:p>
            <a:r>
              <a:rPr lang="nb-NO" sz="3600" i="1" dirty="0" err="1" smtClean="0">
                <a:solidFill>
                  <a:schemeClr val="tx2"/>
                </a:solidFill>
              </a:rPr>
              <a:t>Event</a:t>
            </a:r>
            <a:r>
              <a:rPr lang="nb-NO" sz="3600" i="1" dirty="0" smtClean="0">
                <a:solidFill>
                  <a:schemeClr val="tx2"/>
                </a:solidFill>
              </a:rPr>
              <a:t> </a:t>
            </a:r>
            <a:r>
              <a:rPr lang="nb-NO" sz="3600" i="1" dirty="0" err="1" smtClean="0">
                <a:solidFill>
                  <a:schemeClr val="tx2"/>
                </a:solidFill>
              </a:rPr>
              <a:t>code</a:t>
            </a:r>
            <a:r>
              <a:rPr lang="nb-NO" sz="3600" i="1" dirty="0" smtClean="0">
                <a:solidFill>
                  <a:schemeClr val="tx2"/>
                </a:solidFill>
              </a:rPr>
              <a:t>: </a:t>
            </a:r>
            <a:r>
              <a:rPr lang="nb-NO" sz="3600" b="1" i="1" dirty="0" smtClean="0">
                <a:solidFill>
                  <a:schemeClr val="tx2"/>
                </a:solidFill>
              </a:rPr>
              <a:t>7160</a:t>
            </a:r>
            <a:endParaRPr lang="en-US" sz="3600" dirty="0"/>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1653</TotalTime>
  <Words>3361</Words>
  <Application>Microsoft Office PowerPoint</Application>
  <PresentationFormat>Skjermfremvisning (4:3)</PresentationFormat>
  <Paragraphs>292</Paragraphs>
  <Slides>41</Slides>
  <Notes>6</Notes>
  <HiddenSlides>0</HiddenSlides>
  <MMClips>0</MMClips>
  <ScaleCrop>false</ScaleCrop>
  <HeadingPairs>
    <vt:vector size="4" baseType="variant">
      <vt:variant>
        <vt:lpstr>Tema</vt:lpstr>
      </vt:variant>
      <vt:variant>
        <vt:i4>1</vt:i4>
      </vt:variant>
      <vt:variant>
        <vt:lpstr>Lysbildetitler</vt:lpstr>
      </vt:variant>
      <vt:variant>
        <vt:i4>41</vt:i4>
      </vt:variant>
    </vt:vector>
  </HeadingPairs>
  <TitlesOfParts>
    <vt:vector size="42" baseType="lpstr">
      <vt:lpstr>Office-tema</vt:lpstr>
      <vt:lpstr>Lysbilde 1</vt:lpstr>
      <vt:lpstr>Lysbilde 2</vt:lpstr>
      <vt:lpstr>Lysbilde 3</vt:lpstr>
      <vt:lpstr>Lysbilde 4</vt:lpstr>
      <vt:lpstr>Lysbilde 5</vt:lpstr>
      <vt:lpstr>Lysbilde 6</vt:lpstr>
      <vt:lpstr>Lysbilde 7</vt:lpstr>
      <vt:lpstr>Lysbilde 8</vt:lpstr>
      <vt:lpstr>Lysbilde 9</vt:lpstr>
      <vt:lpstr>Course in Endoscopic Sinus Surgery: Advanced Techniques</vt:lpstr>
      <vt:lpstr>Lysbilde 11</vt:lpstr>
      <vt:lpstr>Lysbilde 12</vt:lpstr>
      <vt:lpstr>Lysbilde 13</vt:lpstr>
      <vt:lpstr>Lysbilde 14</vt:lpstr>
      <vt:lpstr>Lysbilde 15</vt:lpstr>
      <vt:lpstr>Lysbilde 16</vt:lpstr>
      <vt:lpstr>Lysbilde 17</vt:lpstr>
      <vt:lpstr>Lysbilde 18</vt:lpstr>
      <vt:lpstr>Lysbilde 19</vt:lpstr>
      <vt:lpstr>Lysbilde 20</vt:lpstr>
      <vt:lpstr>Lysbilde 21</vt:lpstr>
      <vt:lpstr>Lysbilde 22</vt:lpstr>
      <vt:lpstr>Lysbilde 23</vt:lpstr>
      <vt:lpstr>Lysbilde 24</vt:lpstr>
      <vt:lpstr>Lysbilde 25</vt:lpstr>
      <vt:lpstr>Lysbilde 26</vt:lpstr>
      <vt:lpstr>Lysbilde 27</vt:lpstr>
      <vt:lpstr>Lysbilde 28</vt:lpstr>
      <vt:lpstr>Lysbilde 29</vt:lpstr>
      <vt:lpstr>Lysbilde 30</vt:lpstr>
      <vt:lpstr>Lysbilde 31</vt:lpstr>
      <vt:lpstr>Lysbilde 32</vt:lpstr>
      <vt:lpstr>Lysbilde 33</vt:lpstr>
      <vt:lpstr>Lysbilde 34</vt:lpstr>
      <vt:lpstr>Lysbilde 35</vt:lpstr>
      <vt:lpstr>Lysbilde 36</vt:lpstr>
      <vt:lpstr>Lysbilde 37</vt:lpstr>
      <vt:lpstr>Lysbilde 38</vt:lpstr>
      <vt:lpstr>  Title:  Taste and Smell   Provider: Masters-in-Science LLP   Our ref.: EACCME-2012-EL-001   </vt:lpstr>
      <vt:lpstr>Lysbilde 40</vt:lpstr>
      <vt:lpstr>Lysbilde 41</vt:lpstr>
    </vt:vector>
  </TitlesOfParts>
  <Company>Helse Sør-Øst RHF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SVST</dc:creator>
  <cp:lastModifiedBy>SVST</cp:lastModifiedBy>
  <cp:revision>48</cp:revision>
  <dcterms:created xsi:type="dcterms:W3CDTF">2011-10-20T07:38:27Z</dcterms:created>
  <dcterms:modified xsi:type="dcterms:W3CDTF">2012-10-06T05:56:45Z</dcterms:modified>
</cp:coreProperties>
</file>