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4" r:id="rId1"/>
    <p:sldMasterId id="2147484016" r:id="rId2"/>
  </p:sldMasterIdLst>
  <p:notesMasterIdLst>
    <p:notesMasterId r:id="rId45"/>
  </p:notesMasterIdLst>
  <p:handoutMasterIdLst>
    <p:handoutMasterId r:id="rId46"/>
  </p:handoutMasterIdLst>
  <p:sldIdLst>
    <p:sldId id="256" r:id="rId3"/>
    <p:sldId id="257" r:id="rId4"/>
    <p:sldId id="258" r:id="rId5"/>
    <p:sldId id="287" r:id="rId6"/>
    <p:sldId id="265" r:id="rId7"/>
    <p:sldId id="260" r:id="rId8"/>
    <p:sldId id="332" r:id="rId9"/>
    <p:sldId id="328" r:id="rId10"/>
    <p:sldId id="330" r:id="rId11"/>
    <p:sldId id="331" r:id="rId12"/>
    <p:sldId id="289" r:id="rId13"/>
    <p:sldId id="290" r:id="rId14"/>
    <p:sldId id="291" r:id="rId15"/>
    <p:sldId id="292" r:id="rId16"/>
    <p:sldId id="293" r:id="rId17"/>
    <p:sldId id="307" r:id="rId18"/>
    <p:sldId id="296" r:id="rId19"/>
    <p:sldId id="297" r:id="rId20"/>
    <p:sldId id="298" r:id="rId21"/>
    <p:sldId id="299" r:id="rId22"/>
    <p:sldId id="300" r:id="rId23"/>
    <p:sldId id="311" r:id="rId24"/>
    <p:sldId id="302" r:id="rId25"/>
    <p:sldId id="312" r:id="rId26"/>
    <p:sldId id="304" r:id="rId27"/>
    <p:sldId id="316" r:id="rId28"/>
    <p:sldId id="317" r:id="rId29"/>
    <p:sldId id="318" r:id="rId30"/>
    <p:sldId id="320" r:id="rId31"/>
    <p:sldId id="321" r:id="rId32"/>
    <p:sldId id="322" r:id="rId33"/>
    <p:sldId id="323" r:id="rId34"/>
    <p:sldId id="324" r:id="rId35"/>
    <p:sldId id="325" r:id="rId36"/>
    <p:sldId id="326" r:id="rId37"/>
    <p:sldId id="315" r:id="rId38"/>
    <p:sldId id="309" r:id="rId39"/>
    <p:sldId id="305" r:id="rId40"/>
    <p:sldId id="308" r:id="rId41"/>
    <p:sldId id="313" r:id="rId42"/>
    <p:sldId id="295" r:id="rId43"/>
    <p:sldId id="327" r:id="rId4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2" autoAdjust="0"/>
    <p:restoredTop sz="86748" autoAdjust="0"/>
  </p:normalViewPr>
  <p:slideViewPr>
    <p:cSldViewPr>
      <p:cViewPr varScale="1">
        <p:scale>
          <a:sx n="63" d="100"/>
          <a:sy n="63" d="100"/>
        </p:scale>
        <p:origin x="-136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A1F76E9-A9B8-42CB-8782-2B63FDB68657}" type="datetimeFigureOut">
              <a:rPr lang="fr-BE"/>
              <a:pPr>
                <a:defRPr/>
              </a:pPr>
              <a:t>5/10/2013</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A148EA2-0D7C-465C-AF58-A1774909BCA8}" type="slidenum">
              <a:rPr lang="fr-BE"/>
              <a:pPr/>
              <a:t>‹Nr.›</a:t>
            </a:fld>
            <a:endParaRPr lang="fr-BE"/>
          </a:p>
        </p:txBody>
      </p:sp>
    </p:spTree>
    <p:extLst>
      <p:ext uri="{BB962C8B-B14F-4D97-AF65-F5344CB8AC3E}">
        <p14:creationId xmlns:p14="http://schemas.microsoft.com/office/powerpoint/2010/main" val="368619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5DB747-9392-4BFA-8545-A326C9B191C9}" type="datetimeFigureOut">
              <a:rPr lang="fr-BE"/>
              <a:pPr>
                <a:defRPr/>
              </a:pPr>
              <a:t>5/10/2013</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D291DD8-2F83-44D7-9894-9E2E92369680}" type="slidenum">
              <a:rPr lang="fr-BE"/>
              <a:pPr/>
              <a:t>‹Nr.›</a:t>
            </a:fld>
            <a:endParaRPr lang="fr-BE"/>
          </a:p>
        </p:txBody>
      </p:sp>
    </p:spTree>
    <p:extLst>
      <p:ext uri="{BB962C8B-B14F-4D97-AF65-F5344CB8AC3E}">
        <p14:creationId xmlns:p14="http://schemas.microsoft.com/office/powerpoint/2010/main" val="3014543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79DD7D0D-3E04-4630-A1D2-43C605415C9C}" type="slidenum">
              <a:rPr lang="fr-BE">
                <a:latin typeface="Calibri" panose="020F0502020204030204" pitchFamily="34" charset="0"/>
              </a:rPr>
              <a:pPr eaLnBrk="1" hangingPunct="1"/>
              <a:t>1</a:t>
            </a:fld>
            <a:endParaRPr lang="fr-BE">
              <a:latin typeface="Calibri" panose="020F0502020204030204" pitchFamily="34" charset="0"/>
            </a:endParaRPr>
          </a:p>
        </p:txBody>
      </p:sp>
    </p:spTree>
    <p:extLst>
      <p:ext uri="{BB962C8B-B14F-4D97-AF65-F5344CB8AC3E}">
        <p14:creationId xmlns:p14="http://schemas.microsoft.com/office/powerpoint/2010/main" val="407953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D291DD8-2F83-44D7-9894-9E2E92369680}" type="slidenum">
              <a:rPr lang="fr-BE" smtClean="0"/>
              <a:pPr/>
              <a:t>2</a:t>
            </a:fld>
            <a:endParaRPr lang="fr-BE"/>
          </a:p>
        </p:txBody>
      </p:sp>
    </p:spTree>
    <p:extLst>
      <p:ext uri="{BB962C8B-B14F-4D97-AF65-F5344CB8AC3E}">
        <p14:creationId xmlns:p14="http://schemas.microsoft.com/office/powerpoint/2010/main" val="298799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ea typeface="MS PGothic" panose="020B0600070205080204" pitchFamily="34" charset="-128"/>
            </a:endParaRPr>
          </a:p>
        </p:txBody>
      </p:sp>
    </p:spTree>
    <p:extLst>
      <p:ext uri="{BB962C8B-B14F-4D97-AF65-F5344CB8AC3E}">
        <p14:creationId xmlns:p14="http://schemas.microsoft.com/office/powerpoint/2010/main" val="1828342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9"/>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8" descr="u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44450"/>
            <a:ext cx="23002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19140000">
            <a:off x="817112" y="1730403"/>
            <a:ext cx="5648623" cy="1204306"/>
          </a:xfrm>
        </p:spPr>
        <p:txBody>
          <a:bodyPr bIns="9144" anchor="b"/>
          <a:lstStyle>
            <a:lvl1pPr>
              <a:defRPr sz="3200">
                <a:latin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7" name="Date Placeholder 3"/>
          <p:cNvSpPr>
            <a:spLocks noGrp="1"/>
          </p:cNvSpPr>
          <p:nvPr>
            <p:ph type="dt" sz="half" idx="10"/>
          </p:nvPr>
        </p:nvSpPr>
        <p:spPr>
          <a:xfrm rot="19140000">
            <a:off x="2066925" y="4333875"/>
            <a:ext cx="2176463" cy="201613"/>
          </a:xfr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9" name="Slide Number Placeholder 5"/>
          <p:cNvSpPr>
            <a:spLocks noGrp="1"/>
          </p:cNvSpPr>
          <p:nvPr>
            <p:ph type="sldNum" sz="quarter" idx="12"/>
          </p:nvPr>
        </p:nvSpPr>
        <p:spPr/>
        <p:txBody>
          <a:bodyPr/>
          <a:lstStyle>
            <a:lvl1pPr>
              <a:defRPr/>
            </a:lvl1pPr>
          </a:lstStyle>
          <a:p>
            <a:fld id="{ADE354B8-66A6-450A-B350-15EE14F35C0B}" type="slidenum">
              <a:rPr lang="en-US"/>
              <a:pPr/>
              <a:t>‹Nr.›</a:t>
            </a:fld>
            <a:endParaRPr lang="en-US"/>
          </a:p>
        </p:txBody>
      </p:sp>
    </p:spTree>
    <p:extLst>
      <p:ext uri="{BB962C8B-B14F-4D97-AF65-F5344CB8AC3E}">
        <p14:creationId xmlns:p14="http://schemas.microsoft.com/office/powerpoint/2010/main" val="326058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6" name="Slide Number Placeholder 5"/>
          <p:cNvSpPr>
            <a:spLocks noGrp="1"/>
          </p:cNvSpPr>
          <p:nvPr>
            <p:ph type="sldNum" sz="quarter" idx="12"/>
          </p:nvPr>
        </p:nvSpPr>
        <p:spPr>
          <a:ln/>
        </p:spPr>
        <p:txBody>
          <a:bodyPr/>
          <a:lstStyle>
            <a:lvl1pPr>
              <a:defRPr/>
            </a:lvl1pPr>
          </a:lstStyle>
          <a:p>
            <a:fld id="{463ACAE3-4C22-43C8-92EA-55ED4FF79ADF}" type="slidenum">
              <a:rPr lang="en-US"/>
              <a:pPr/>
              <a:t>‹Nr.›</a:t>
            </a:fld>
            <a:endParaRPr lang="en-US"/>
          </a:p>
        </p:txBody>
      </p:sp>
    </p:spTree>
    <p:extLst>
      <p:ext uri="{BB962C8B-B14F-4D97-AF65-F5344CB8AC3E}">
        <p14:creationId xmlns:p14="http://schemas.microsoft.com/office/powerpoint/2010/main" val="353070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6" name="Slide Number Placeholder 5"/>
          <p:cNvSpPr>
            <a:spLocks noGrp="1"/>
          </p:cNvSpPr>
          <p:nvPr>
            <p:ph type="sldNum" sz="quarter" idx="12"/>
          </p:nvPr>
        </p:nvSpPr>
        <p:spPr>
          <a:ln/>
        </p:spPr>
        <p:txBody>
          <a:bodyPr/>
          <a:lstStyle>
            <a:lvl1pPr>
              <a:defRPr/>
            </a:lvl1pPr>
          </a:lstStyle>
          <a:p>
            <a:fld id="{DCD9BF1A-A260-4087-B4B1-E0478977CE09}" type="slidenum">
              <a:rPr lang="en-US"/>
              <a:pPr/>
              <a:t>‹Nr.›</a:t>
            </a:fld>
            <a:endParaRPr lang="en-US"/>
          </a:p>
        </p:txBody>
      </p:sp>
    </p:spTree>
    <p:extLst>
      <p:ext uri="{BB962C8B-B14F-4D97-AF65-F5344CB8AC3E}">
        <p14:creationId xmlns:p14="http://schemas.microsoft.com/office/powerpoint/2010/main" val="1618752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92100"/>
            <a:ext cx="8229600" cy="57277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p:txBody>
          <a:bodyPr/>
          <a:lstStyle>
            <a:lvl1pPr>
              <a:defRPr/>
            </a:lvl1pPr>
          </a:lstStyle>
          <a:p>
            <a:pPr>
              <a:defRPr/>
            </a:pPr>
            <a:endParaRPr lang="de-DE"/>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B0A87F4D-3F35-40E1-B82E-9F6B750B60FF}" type="slidenum">
              <a:rPr lang="de-DE"/>
              <a:pPr>
                <a:defRPr/>
              </a:pPr>
              <a:t>‹Nr.›</a:t>
            </a:fld>
            <a:endParaRPr lang="de-DE"/>
          </a:p>
        </p:txBody>
      </p:sp>
    </p:spTree>
    <p:extLst>
      <p:ext uri="{BB962C8B-B14F-4D97-AF65-F5344CB8AC3E}">
        <p14:creationId xmlns:p14="http://schemas.microsoft.com/office/powerpoint/2010/main" val="39656249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A4461527-2734-45EB-A24F-F0B33D3B8FF9}" type="slidenum">
              <a:rPr lang="en-GB"/>
              <a:pPr/>
              <a:t>‹Nr.›</a:t>
            </a:fld>
            <a:endParaRPr lang="en-GB"/>
          </a:p>
        </p:txBody>
      </p:sp>
    </p:spTree>
    <p:extLst>
      <p:ext uri="{BB962C8B-B14F-4D97-AF65-F5344CB8AC3E}">
        <p14:creationId xmlns:p14="http://schemas.microsoft.com/office/powerpoint/2010/main" val="141433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945B0B24-BFCC-4F7B-B5DB-FC021AD230CE}" type="slidenum">
              <a:rPr lang="en-GB"/>
              <a:pPr/>
              <a:t>‹Nr.›</a:t>
            </a:fld>
            <a:endParaRPr lang="en-GB"/>
          </a:p>
        </p:txBody>
      </p:sp>
    </p:spTree>
    <p:extLst>
      <p:ext uri="{BB962C8B-B14F-4D97-AF65-F5344CB8AC3E}">
        <p14:creationId xmlns:p14="http://schemas.microsoft.com/office/powerpoint/2010/main" val="292235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26663A0E-791A-4DF1-B694-E23929153E3A}" type="slidenum">
              <a:rPr lang="en-GB"/>
              <a:pPr/>
              <a:t>‹Nr.›</a:t>
            </a:fld>
            <a:endParaRPr lang="en-GB"/>
          </a:p>
        </p:txBody>
      </p:sp>
    </p:spTree>
    <p:extLst>
      <p:ext uri="{BB962C8B-B14F-4D97-AF65-F5344CB8AC3E}">
        <p14:creationId xmlns:p14="http://schemas.microsoft.com/office/powerpoint/2010/main" val="369948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7" name="Slide Number Placeholder 6"/>
          <p:cNvSpPr>
            <a:spLocks noGrp="1"/>
          </p:cNvSpPr>
          <p:nvPr>
            <p:ph type="sldNum" sz="quarter" idx="12"/>
          </p:nvPr>
        </p:nvSpPr>
        <p:spPr/>
        <p:txBody>
          <a:bodyPr/>
          <a:lstStyle>
            <a:lvl1pPr>
              <a:defRPr>
                <a:latin typeface="Franklin Gothic Book" panose="020B0503020102020204" pitchFamily="34" charset="0"/>
              </a:defRPr>
            </a:lvl1pPr>
          </a:lstStyle>
          <a:p>
            <a:fld id="{F3A52748-5D14-47A9-95E4-F626489F2D06}" type="slidenum">
              <a:rPr lang="en-GB"/>
              <a:pPr/>
              <a:t>‹Nr.›</a:t>
            </a:fld>
            <a:endParaRPr lang="en-GB"/>
          </a:p>
        </p:txBody>
      </p:sp>
    </p:spTree>
    <p:extLst>
      <p:ext uri="{BB962C8B-B14F-4D97-AF65-F5344CB8AC3E}">
        <p14:creationId xmlns:p14="http://schemas.microsoft.com/office/powerpoint/2010/main" val="283924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9" name="Slide Number Placeholder 8"/>
          <p:cNvSpPr>
            <a:spLocks noGrp="1"/>
          </p:cNvSpPr>
          <p:nvPr>
            <p:ph type="sldNum" sz="quarter" idx="12"/>
          </p:nvPr>
        </p:nvSpPr>
        <p:spPr/>
        <p:txBody>
          <a:bodyPr/>
          <a:lstStyle>
            <a:lvl1pPr>
              <a:defRPr>
                <a:latin typeface="Franklin Gothic Book" panose="020B0503020102020204" pitchFamily="34" charset="0"/>
              </a:defRPr>
            </a:lvl1pPr>
          </a:lstStyle>
          <a:p>
            <a:fld id="{3BFD21D7-6501-4AFA-A1C6-8376513E62AF}" type="slidenum">
              <a:rPr lang="en-GB"/>
              <a:pPr/>
              <a:t>‹Nr.›</a:t>
            </a:fld>
            <a:endParaRPr lang="en-GB"/>
          </a:p>
        </p:txBody>
      </p:sp>
    </p:spTree>
    <p:extLst>
      <p:ext uri="{BB962C8B-B14F-4D97-AF65-F5344CB8AC3E}">
        <p14:creationId xmlns:p14="http://schemas.microsoft.com/office/powerpoint/2010/main" val="152905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5" name="Slide Number Placeholder 4"/>
          <p:cNvSpPr>
            <a:spLocks noGrp="1"/>
          </p:cNvSpPr>
          <p:nvPr>
            <p:ph type="sldNum" sz="quarter" idx="12"/>
          </p:nvPr>
        </p:nvSpPr>
        <p:spPr/>
        <p:txBody>
          <a:bodyPr/>
          <a:lstStyle>
            <a:lvl1pPr>
              <a:defRPr>
                <a:latin typeface="Franklin Gothic Book" panose="020B0503020102020204" pitchFamily="34" charset="0"/>
              </a:defRPr>
            </a:lvl1pPr>
          </a:lstStyle>
          <a:p>
            <a:fld id="{DA2BA7A8-8B80-4789-9B0B-FADBABDA63DC}" type="slidenum">
              <a:rPr lang="en-GB"/>
              <a:pPr/>
              <a:t>‹Nr.›</a:t>
            </a:fld>
            <a:endParaRPr lang="en-GB"/>
          </a:p>
        </p:txBody>
      </p:sp>
    </p:spTree>
    <p:extLst>
      <p:ext uri="{BB962C8B-B14F-4D97-AF65-F5344CB8AC3E}">
        <p14:creationId xmlns:p14="http://schemas.microsoft.com/office/powerpoint/2010/main" val="284881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4" name="Slide Number Placeholder 3"/>
          <p:cNvSpPr>
            <a:spLocks noGrp="1"/>
          </p:cNvSpPr>
          <p:nvPr>
            <p:ph type="sldNum" sz="quarter" idx="12"/>
          </p:nvPr>
        </p:nvSpPr>
        <p:spPr/>
        <p:txBody>
          <a:bodyPr/>
          <a:lstStyle>
            <a:lvl1pPr>
              <a:defRPr>
                <a:latin typeface="Franklin Gothic Book" panose="020B0503020102020204" pitchFamily="34" charset="0"/>
              </a:defRPr>
            </a:lvl1pPr>
          </a:lstStyle>
          <a:p>
            <a:fld id="{65BE2776-16BB-4BB4-8DF1-4A984A3D0112}" type="slidenum">
              <a:rPr lang="en-GB"/>
              <a:pPr/>
              <a:t>‹Nr.›</a:t>
            </a:fld>
            <a:endParaRPr lang="en-GB"/>
          </a:p>
        </p:txBody>
      </p:sp>
    </p:spTree>
    <p:extLst>
      <p:ext uri="{BB962C8B-B14F-4D97-AF65-F5344CB8AC3E}">
        <p14:creationId xmlns:p14="http://schemas.microsoft.com/office/powerpoint/2010/main" val="324590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descr="u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013" y="5157788"/>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atin typeface="Calibri" pitchFamily="34" charset="0"/>
                <a:cs typeface="Calibri" pitchFamily="34" charset="0"/>
              </a:defRPr>
            </a:lvl1pPr>
            <a:lvl2pPr>
              <a:defRPr sz="1800">
                <a:latin typeface="Calibri" pitchFamily="34" charset="0"/>
                <a:cs typeface="Calibri" pitchFamily="34" charset="0"/>
              </a:defRPr>
            </a:lvl2pPr>
            <a:lvl3pPr>
              <a:defRPr sz="18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8101013" y="6308725"/>
            <a:ext cx="917575" cy="360363"/>
          </a:xfrm>
        </p:spPr>
        <p:txBody>
          <a:bodyPr/>
          <a:lstStyle>
            <a:lvl1pPr algn="ctr">
              <a:defRPr sz="1800" b="1">
                <a:latin typeface="Calibri" pitchFamily="34" charset="0"/>
                <a:cs typeface="Calibri" pitchFamily="34" charset="0"/>
              </a:defRPr>
            </a:lvl1pPr>
          </a:lstStyle>
          <a:p>
            <a:pPr>
              <a:defRPr/>
            </a:pPr>
            <a:r>
              <a:rPr lang="en-US" smtClean="0"/>
              <a:t>2013</a:t>
            </a:r>
            <a:endParaRPr lang="en-US"/>
          </a:p>
        </p:txBody>
      </p:sp>
      <p:sp>
        <p:nvSpPr>
          <p:cNvPr id="6" name="Slide Number Placeholder 5"/>
          <p:cNvSpPr>
            <a:spLocks noGrp="1"/>
          </p:cNvSpPr>
          <p:nvPr>
            <p:ph type="sldNum" sz="quarter" idx="11"/>
          </p:nvPr>
        </p:nvSpPr>
        <p:spPr>
          <a:xfrm>
            <a:off x="1692275" y="6237288"/>
            <a:ext cx="503238" cy="503237"/>
          </a:xfrm>
        </p:spPr>
        <p:txBody>
          <a:bodyPr/>
          <a:lstStyle>
            <a:lvl1pPr>
              <a:defRPr>
                <a:latin typeface="Calibri" panose="020F0502020204030204" pitchFamily="34" charset="0"/>
              </a:defRPr>
            </a:lvl1pPr>
          </a:lstStyle>
          <a:p>
            <a:fld id="{34C61655-D2B5-4975-82C3-569852422B4B}" type="slidenum">
              <a:rPr lang="en-US"/>
              <a:pPr/>
              <a:t>‹Nr.›</a:t>
            </a:fld>
            <a:endParaRPr lang="en-US"/>
          </a:p>
        </p:txBody>
      </p:sp>
    </p:spTree>
    <p:extLst>
      <p:ext uri="{BB962C8B-B14F-4D97-AF65-F5344CB8AC3E}">
        <p14:creationId xmlns:p14="http://schemas.microsoft.com/office/powerpoint/2010/main" val="368917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7" name="Slide Number Placeholder 6"/>
          <p:cNvSpPr>
            <a:spLocks noGrp="1"/>
          </p:cNvSpPr>
          <p:nvPr>
            <p:ph type="sldNum" sz="quarter" idx="12"/>
          </p:nvPr>
        </p:nvSpPr>
        <p:spPr/>
        <p:txBody>
          <a:bodyPr/>
          <a:lstStyle>
            <a:lvl1pPr>
              <a:defRPr>
                <a:latin typeface="Franklin Gothic Book" panose="020B0503020102020204" pitchFamily="34" charset="0"/>
              </a:defRPr>
            </a:lvl1pPr>
          </a:lstStyle>
          <a:p>
            <a:fld id="{CB575DC1-BD62-4D79-8314-C26416395716}" type="slidenum">
              <a:rPr lang="en-GB"/>
              <a:pPr/>
              <a:t>‹Nr.›</a:t>
            </a:fld>
            <a:endParaRPr lang="en-GB"/>
          </a:p>
        </p:txBody>
      </p:sp>
    </p:spTree>
    <p:extLst>
      <p:ext uri="{BB962C8B-B14F-4D97-AF65-F5344CB8AC3E}">
        <p14:creationId xmlns:p14="http://schemas.microsoft.com/office/powerpoint/2010/main" val="3850767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7" name="Slide Number Placeholder 6"/>
          <p:cNvSpPr>
            <a:spLocks noGrp="1"/>
          </p:cNvSpPr>
          <p:nvPr>
            <p:ph type="sldNum" sz="quarter" idx="12"/>
          </p:nvPr>
        </p:nvSpPr>
        <p:spPr/>
        <p:txBody>
          <a:bodyPr/>
          <a:lstStyle>
            <a:lvl1pPr>
              <a:defRPr>
                <a:latin typeface="Franklin Gothic Book" panose="020B0503020102020204" pitchFamily="34" charset="0"/>
              </a:defRPr>
            </a:lvl1pPr>
          </a:lstStyle>
          <a:p>
            <a:fld id="{9BA3A073-E3CD-4CF5-86DC-F72B06DCB399}" type="slidenum">
              <a:rPr lang="en-GB"/>
              <a:pPr/>
              <a:t>‹Nr.›</a:t>
            </a:fld>
            <a:endParaRPr lang="en-GB"/>
          </a:p>
        </p:txBody>
      </p:sp>
    </p:spTree>
    <p:extLst>
      <p:ext uri="{BB962C8B-B14F-4D97-AF65-F5344CB8AC3E}">
        <p14:creationId xmlns:p14="http://schemas.microsoft.com/office/powerpoint/2010/main" val="3539571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AC21CCAE-8050-4D40-AB84-180E953FFE5B}" type="slidenum">
              <a:rPr lang="en-GB"/>
              <a:pPr/>
              <a:t>‹Nr.›</a:t>
            </a:fld>
            <a:endParaRPr lang="en-GB"/>
          </a:p>
        </p:txBody>
      </p:sp>
    </p:spTree>
    <p:extLst>
      <p:ext uri="{BB962C8B-B14F-4D97-AF65-F5344CB8AC3E}">
        <p14:creationId xmlns:p14="http://schemas.microsoft.com/office/powerpoint/2010/main" val="115847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Franklin Gothic Book" pitchFamily="34"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Franklin Gothic Book" pitchFamily="34" charset="0"/>
                <a:cs typeface="Arial" charset="0"/>
              </a:defRPr>
            </a:lvl1pPr>
          </a:lstStyle>
          <a:p>
            <a:pPr>
              <a:defRPr/>
            </a:pPr>
            <a:r>
              <a:rPr lang="en-GB" smtClean="0"/>
              <a:t>2013</a:t>
            </a:r>
            <a:endParaRPr lang="en-GB"/>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97DA08DA-A285-4E6D-92A8-77AEE59E9944}" type="slidenum">
              <a:rPr lang="en-GB"/>
              <a:pPr/>
              <a:t>‹Nr.›</a:t>
            </a:fld>
            <a:endParaRPr lang="en-GB"/>
          </a:p>
        </p:txBody>
      </p:sp>
    </p:spTree>
    <p:extLst>
      <p:ext uri="{BB962C8B-B14F-4D97-AF65-F5344CB8AC3E}">
        <p14:creationId xmlns:p14="http://schemas.microsoft.com/office/powerpoint/2010/main" val="153507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9"/>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8" name="Slide Number Placeholder 5"/>
          <p:cNvSpPr>
            <a:spLocks noGrp="1"/>
          </p:cNvSpPr>
          <p:nvPr>
            <p:ph type="sldNum" sz="quarter" idx="12"/>
          </p:nvPr>
        </p:nvSpPr>
        <p:spPr/>
        <p:txBody>
          <a:bodyPr/>
          <a:lstStyle>
            <a:lvl1pPr>
              <a:defRPr/>
            </a:lvl1pPr>
          </a:lstStyle>
          <a:p>
            <a:fld id="{4893C24F-DFFB-4268-AFD4-C056FC262677}" type="slidenum">
              <a:rPr lang="en-US"/>
              <a:pPr/>
              <a:t>‹Nr.›</a:t>
            </a:fld>
            <a:endParaRPr lang="en-US"/>
          </a:p>
        </p:txBody>
      </p:sp>
    </p:spTree>
    <p:extLst>
      <p:ext uri="{BB962C8B-B14F-4D97-AF65-F5344CB8AC3E}">
        <p14:creationId xmlns:p14="http://schemas.microsoft.com/office/powerpoint/2010/main" val="402312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7" name="Slide Number Placeholder 5"/>
          <p:cNvSpPr>
            <a:spLocks noGrp="1"/>
          </p:cNvSpPr>
          <p:nvPr>
            <p:ph type="sldNum" sz="quarter" idx="12"/>
          </p:nvPr>
        </p:nvSpPr>
        <p:spPr>
          <a:ln/>
        </p:spPr>
        <p:txBody>
          <a:bodyPr/>
          <a:lstStyle>
            <a:lvl1pPr>
              <a:defRPr/>
            </a:lvl1pPr>
          </a:lstStyle>
          <a:p>
            <a:fld id="{97896E96-1AA9-4C79-9197-302958319F31}" type="slidenum">
              <a:rPr lang="en-US"/>
              <a:pPr/>
              <a:t>‹Nr.›</a:t>
            </a:fld>
            <a:endParaRPr lang="en-US"/>
          </a:p>
        </p:txBody>
      </p:sp>
    </p:spTree>
    <p:extLst>
      <p:ext uri="{BB962C8B-B14F-4D97-AF65-F5344CB8AC3E}">
        <p14:creationId xmlns:p14="http://schemas.microsoft.com/office/powerpoint/2010/main" val="273189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9" name="Slide Number Placeholder 5"/>
          <p:cNvSpPr>
            <a:spLocks noGrp="1"/>
          </p:cNvSpPr>
          <p:nvPr>
            <p:ph type="sldNum" sz="quarter" idx="12"/>
          </p:nvPr>
        </p:nvSpPr>
        <p:spPr>
          <a:ln/>
        </p:spPr>
        <p:txBody>
          <a:bodyPr/>
          <a:lstStyle>
            <a:lvl1pPr>
              <a:defRPr/>
            </a:lvl1pPr>
          </a:lstStyle>
          <a:p>
            <a:fld id="{B858ACD2-039F-4C7E-B4FC-1BCB406FF9FA}" type="slidenum">
              <a:rPr lang="en-US"/>
              <a:pPr/>
              <a:t>‹Nr.›</a:t>
            </a:fld>
            <a:endParaRPr lang="en-US"/>
          </a:p>
        </p:txBody>
      </p:sp>
    </p:spTree>
    <p:extLst>
      <p:ext uri="{BB962C8B-B14F-4D97-AF65-F5344CB8AC3E}">
        <p14:creationId xmlns:p14="http://schemas.microsoft.com/office/powerpoint/2010/main" val="277813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5" name="Slide Number Placeholder 5"/>
          <p:cNvSpPr>
            <a:spLocks noGrp="1"/>
          </p:cNvSpPr>
          <p:nvPr>
            <p:ph type="sldNum" sz="quarter" idx="12"/>
          </p:nvPr>
        </p:nvSpPr>
        <p:spPr>
          <a:ln/>
        </p:spPr>
        <p:txBody>
          <a:bodyPr/>
          <a:lstStyle>
            <a:lvl1pPr>
              <a:defRPr/>
            </a:lvl1pPr>
          </a:lstStyle>
          <a:p>
            <a:fld id="{C1E28242-2629-441E-8C50-51868F9D62A1}" type="slidenum">
              <a:rPr lang="en-US"/>
              <a:pPr/>
              <a:t>‹Nr.›</a:t>
            </a:fld>
            <a:endParaRPr lang="en-US"/>
          </a:p>
        </p:txBody>
      </p:sp>
    </p:spTree>
    <p:extLst>
      <p:ext uri="{BB962C8B-B14F-4D97-AF65-F5344CB8AC3E}">
        <p14:creationId xmlns:p14="http://schemas.microsoft.com/office/powerpoint/2010/main" val="190811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2013</a:t>
            </a:r>
            <a:endParaRPr lang="en-US"/>
          </a:p>
        </p:txBody>
      </p:sp>
      <p:sp>
        <p:nvSpPr>
          <p:cNvPr id="4" name="Slide Number Placeholder 5"/>
          <p:cNvSpPr>
            <a:spLocks noGrp="1"/>
          </p:cNvSpPr>
          <p:nvPr>
            <p:ph type="sldNum" sz="quarter" idx="12"/>
          </p:nvPr>
        </p:nvSpPr>
        <p:spPr>
          <a:ln/>
        </p:spPr>
        <p:txBody>
          <a:bodyPr/>
          <a:lstStyle>
            <a:lvl1pPr>
              <a:defRPr/>
            </a:lvl1pPr>
          </a:lstStyle>
          <a:p>
            <a:fld id="{BB6A339F-1C20-4860-BFB9-595602DA49BC}" type="slidenum">
              <a:rPr lang="en-US"/>
              <a:pPr/>
              <a:t>‹Nr.›</a:t>
            </a:fld>
            <a:endParaRPr lang="en-US"/>
          </a:p>
        </p:txBody>
      </p:sp>
    </p:spTree>
    <p:extLst>
      <p:ext uri="{BB962C8B-B14F-4D97-AF65-F5344CB8AC3E}">
        <p14:creationId xmlns:p14="http://schemas.microsoft.com/office/powerpoint/2010/main" val="299563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9"/>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r>
              <a:rPr lang="en-US" smtClean="0"/>
              <a:t>2013</a:t>
            </a: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3C554D4-43E1-4F6D-B6D9-BEDE39266B32}" type="slidenum">
              <a:rPr lang="en-US"/>
              <a:pPr/>
              <a:t>‹Nr.›</a:t>
            </a:fld>
            <a:endParaRPr lang="en-US"/>
          </a:p>
        </p:txBody>
      </p:sp>
    </p:spTree>
    <p:extLst>
      <p:ext uri="{BB962C8B-B14F-4D97-AF65-F5344CB8AC3E}">
        <p14:creationId xmlns:p14="http://schemas.microsoft.com/office/powerpoint/2010/main" val="38835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r>
              <a:rPr lang="en-US" smtClean="0"/>
              <a:t>2013</a:t>
            </a:r>
            <a:endParaRPr lang="en-US"/>
          </a:p>
        </p:txBody>
      </p:sp>
      <p:sp>
        <p:nvSpPr>
          <p:cNvPr id="9" name="Slide Number Placeholder 6"/>
          <p:cNvSpPr>
            <a:spLocks noGrp="1"/>
          </p:cNvSpPr>
          <p:nvPr>
            <p:ph type="sldNum" sz="quarter" idx="17"/>
          </p:nvPr>
        </p:nvSpPr>
        <p:spPr/>
        <p:txBody>
          <a:bodyPr/>
          <a:lstStyle>
            <a:lvl1pPr>
              <a:defRPr/>
            </a:lvl1pPr>
          </a:lstStyle>
          <a:p>
            <a:fld id="{715837E6-11A3-4D12-992D-5ADE7BD6CE20}" type="slidenum">
              <a:rPr lang="en-US"/>
              <a:pPr/>
              <a:t>‹Nr.›</a:t>
            </a:fld>
            <a:endParaRPr lang="en-US"/>
          </a:p>
        </p:txBody>
      </p:sp>
    </p:spTree>
    <p:extLst>
      <p:ext uri="{BB962C8B-B14F-4D97-AF65-F5344CB8AC3E}">
        <p14:creationId xmlns:p14="http://schemas.microsoft.com/office/powerpoint/2010/main" val="426778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r>
              <a:rPr lang="en-US" smtClean="0"/>
              <a:t>2013</a:t>
            </a: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5EA7DE12-12DD-44E5-81EE-2E46D2BCDDCE}"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76" r:id="rId4"/>
    <p:sldLayoutId id="2147484377" r:id="rId5"/>
    <p:sldLayoutId id="2147484378" r:id="rId6"/>
    <p:sldLayoutId id="2147484379" r:id="rId7"/>
    <p:sldLayoutId id="2147484385" r:id="rId8"/>
    <p:sldLayoutId id="2147484386" r:id="rId9"/>
    <p:sldLayoutId id="2147484380" r:id="rId10"/>
    <p:sldLayoutId id="2147484381" r:id="rId11"/>
    <p:sldLayoutId id="2147484442" r:id="rId12"/>
  </p:sldLayoutIdLst>
  <p:hf hd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GB" smtClean="0"/>
              <a:t>2013</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FD1157-4D8C-445B-A287-A27D2C9E2545}"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7.tmp"/><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eaLnBrk="1" fontAlgn="auto" hangingPunct="1">
              <a:spcAft>
                <a:spcPts val="0"/>
              </a:spcAft>
              <a:defRPr/>
            </a:pPr>
            <a:r>
              <a:rPr lang="pl-PL" dirty="0" smtClean="0"/>
              <a:t>Union </a:t>
            </a:r>
            <a:r>
              <a:rPr lang="pl-PL" dirty="0" err="1" smtClean="0"/>
              <a:t>europeenne</a:t>
            </a:r>
            <a:r>
              <a:rPr lang="pl-PL" dirty="0" smtClean="0"/>
              <a:t> des </a:t>
            </a:r>
            <a:r>
              <a:rPr lang="pl-PL" dirty="0" err="1" smtClean="0"/>
              <a:t>medecins</a:t>
            </a:r>
            <a:r>
              <a:rPr lang="pl-PL" dirty="0" smtClean="0"/>
              <a:t> </a:t>
            </a:r>
            <a:r>
              <a:rPr lang="pl-PL" dirty="0" err="1" smtClean="0"/>
              <a:t>specialistes</a:t>
            </a:r>
            <a:endParaRPr lang="fr-BE" dirty="0"/>
          </a:p>
        </p:txBody>
      </p:sp>
      <p:sp>
        <p:nvSpPr>
          <p:cNvPr id="6" name="Subtitle 2"/>
          <p:cNvSpPr txBox="1">
            <a:spLocks/>
          </p:cNvSpPr>
          <p:nvPr/>
        </p:nvSpPr>
        <p:spPr>
          <a:xfrm rot="19140000">
            <a:off x="1838325" y="2762250"/>
            <a:ext cx="6510338" cy="1123950"/>
          </a:xfrm>
          <a:prstGeom prst="rect">
            <a:avLst/>
          </a:prstGeom>
        </p:spPr>
        <p:txBody>
          <a:bodyPr tIns="9144">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spcAft>
                <a:spcPts val="0"/>
              </a:spcAft>
              <a:defRPr/>
            </a:pPr>
            <a:r>
              <a:rPr lang="fr-BE" sz="1800" b="1" dirty="0">
                <a:solidFill>
                  <a:schemeClr val="bg1"/>
                </a:solidFill>
              </a:rPr>
              <a:t>Dr </a:t>
            </a:r>
            <a:r>
              <a:rPr lang="fr-BE" sz="1800" b="1" dirty="0" err="1" smtClean="0">
                <a:solidFill>
                  <a:schemeClr val="bg1"/>
                </a:solidFill>
              </a:rPr>
              <a:t>Dr</a:t>
            </a:r>
            <a:r>
              <a:rPr lang="fr-BE" sz="1800" b="1" dirty="0" smtClean="0">
                <a:solidFill>
                  <a:schemeClr val="bg1"/>
                </a:solidFill>
              </a:rPr>
              <a:t> H.-P. Ulrich</a:t>
            </a:r>
            <a:r>
              <a:rPr lang="pl-PL" sz="1800" b="1" dirty="0" smtClean="0">
                <a:solidFill>
                  <a:schemeClr val="bg1"/>
                </a:solidFill>
              </a:rPr>
              <a:t> </a:t>
            </a:r>
            <a:endParaRPr lang="fr-BE" sz="1800" b="1" dirty="0">
              <a:solidFill>
                <a:schemeClr val="bg1"/>
              </a:solidFill>
            </a:endParaRPr>
          </a:p>
          <a:p>
            <a:pPr fontAlgn="auto">
              <a:spcAft>
                <a:spcPts val="0"/>
              </a:spcAft>
              <a:defRPr/>
            </a:pPr>
            <a:r>
              <a:rPr lang="fr-BE" b="1" i="1" dirty="0" smtClean="0">
                <a:solidFill>
                  <a:schemeClr val="bg1"/>
                </a:solidFill>
              </a:rPr>
              <a:t>2013</a:t>
            </a:r>
            <a:endParaRPr lang="fr-BE" b="1" i="1" dirty="0">
              <a:solidFill>
                <a:schemeClr val="bg1"/>
              </a:solidFill>
            </a:endParaRPr>
          </a:p>
          <a:p>
            <a:pPr fontAlgn="auto">
              <a:spcAft>
                <a:spcPts val="0"/>
              </a:spcAft>
              <a:defRPr/>
            </a:pPr>
            <a:endParaRPr lang="fr-BE" sz="1800" b="1" dirty="0">
              <a:solidFill>
                <a:schemeClr val="bg1"/>
              </a:solidFill>
            </a:endParaRPr>
          </a:p>
        </p:txBody>
      </p:sp>
      <p:sp>
        <p:nvSpPr>
          <p:cNvPr id="7" name="Subtitle 6"/>
          <p:cNvSpPr>
            <a:spLocks noGrp="1"/>
          </p:cNvSpPr>
          <p:nvPr>
            <p:ph type="subTitle" idx="1"/>
          </p:nvPr>
        </p:nvSpPr>
        <p:spPr>
          <a:xfrm rot="19140000">
            <a:off x="1212850" y="2470150"/>
            <a:ext cx="6510338" cy="330200"/>
          </a:xfrm>
        </p:spPr>
        <p:txBody>
          <a:bodyPr rtlCol="0">
            <a:noAutofit/>
          </a:bodyPr>
          <a:lstStyle/>
          <a:p>
            <a:pPr eaLnBrk="1" fontAlgn="auto" hangingPunct="1">
              <a:spcAft>
                <a:spcPts val="0"/>
              </a:spcAft>
              <a:defRPr/>
            </a:pPr>
            <a:r>
              <a:rPr lang="en-GB" sz="2000" b="1" dirty="0" smtClean="0">
                <a:solidFill>
                  <a:srgbClr val="FF0000"/>
                </a:solidFill>
              </a:rPr>
              <a:t>ORL Geneva 2013 10 04 – 06 Geneva </a:t>
            </a:r>
            <a:r>
              <a:rPr lang="en-GB" sz="2000" b="1" dirty="0" err="1" smtClean="0">
                <a:solidFill>
                  <a:srgbClr val="FF0000"/>
                </a:solidFill>
              </a:rPr>
              <a:t>switzerland</a:t>
            </a:r>
            <a:endParaRPr lang="en-GB" sz="2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Accounts &amp; </a:t>
            </a:r>
            <a:r>
              <a:rPr lang="de-DE" dirty="0" err="1" smtClean="0"/>
              <a:t>Subaccounts</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1"/>
          </p:nvPr>
        </p:nvSpPr>
        <p:spPr/>
        <p:txBody>
          <a:bodyPr/>
          <a:lstStyle/>
          <a:p>
            <a:pPr>
              <a:defRPr/>
            </a:pPr>
            <a:r>
              <a:rPr lang="en-US" smtClean="0"/>
              <a:t>2013</a:t>
            </a:r>
            <a:endParaRPr lang="en-US"/>
          </a:p>
        </p:txBody>
      </p:sp>
      <p:sp>
        <p:nvSpPr>
          <p:cNvPr id="5" name="Foliennummernplatzhalter 4"/>
          <p:cNvSpPr>
            <a:spLocks noGrp="1"/>
          </p:cNvSpPr>
          <p:nvPr>
            <p:ph type="sldNum" sz="quarter" idx="12"/>
          </p:nvPr>
        </p:nvSpPr>
        <p:spPr/>
        <p:txBody>
          <a:bodyPr/>
          <a:lstStyle/>
          <a:p>
            <a:fld id="{4893C24F-DFFB-4268-AFD4-C056FC262677}" type="slidenum">
              <a:rPr lang="en-US" smtClean="0"/>
              <a:pPr/>
              <a:t>10</a:t>
            </a:fld>
            <a:endParaRPr lang="en-US"/>
          </a:p>
        </p:txBody>
      </p:sp>
    </p:spTree>
    <p:extLst>
      <p:ext uri="{BB962C8B-B14F-4D97-AF65-F5344CB8AC3E}">
        <p14:creationId xmlns:p14="http://schemas.microsoft.com/office/powerpoint/2010/main" val="274359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612775" y="228600"/>
            <a:ext cx="8153400" cy="990600"/>
          </a:xfrm>
        </p:spPr>
        <p:txBody>
          <a:bodyPr/>
          <a:lstStyle/>
          <a:p>
            <a:r>
              <a:rPr lang="en-US" altLang="de-DE" smtClean="0"/>
              <a:t>Why a change is needed</a:t>
            </a:r>
            <a:r>
              <a:rPr lang="fr-BE" altLang="de-DE" smtClean="0"/>
              <a:t>?</a:t>
            </a:r>
          </a:p>
        </p:txBody>
      </p:sp>
      <p:sp>
        <p:nvSpPr>
          <p:cNvPr id="13315" name="Espace réservé du contenu 2"/>
          <p:cNvSpPr>
            <a:spLocks noGrp="1"/>
          </p:cNvSpPr>
          <p:nvPr>
            <p:ph sz="quarter" idx="1"/>
          </p:nvPr>
        </p:nvSpPr>
        <p:spPr>
          <a:xfrm>
            <a:off x="200025" y="1600200"/>
            <a:ext cx="8820150" cy="4495800"/>
          </a:xfrm>
        </p:spPr>
        <p:txBody>
          <a:bodyPr/>
          <a:lstStyle/>
          <a:p>
            <a:r>
              <a:rPr lang="en-US" altLang="de-DE" dirty="0" smtClean="0"/>
              <a:t>UEMS statutes (art. X) and rules of procedure (art. VI) foresee that the Specialist Sections are internal bodies within a</a:t>
            </a:r>
            <a:r>
              <a:rPr lang="pl-PL" altLang="de-DE" dirty="0" smtClean="0"/>
              <a:t> single</a:t>
            </a:r>
            <a:r>
              <a:rPr lang="en-US" altLang="de-DE" dirty="0" smtClean="0"/>
              <a:t> Belgian legal entity (</a:t>
            </a:r>
            <a:r>
              <a:rPr lang="en-US" altLang="de-DE" dirty="0" smtClean="0">
                <a:solidFill>
                  <a:srgbClr val="FF0000"/>
                </a:solidFill>
              </a:rPr>
              <a:t>AISBL  </a:t>
            </a:r>
            <a:r>
              <a:rPr lang="fr-FR" altLang="de-DE" dirty="0" smtClean="0">
                <a:solidFill>
                  <a:srgbClr val="FF0000"/>
                </a:solidFill>
              </a:rPr>
              <a:t>Association Internationale Sans But Lucratif</a:t>
            </a:r>
            <a:r>
              <a:rPr lang="en-US" altLang="de-DE" dirty="0" smtClean="0"/>
              <a:t> ).</a:t>
            </a:r>
          </a:p>
          <a:p>
            <a:r>
              <a:rPr lang="pl-PL" altLang="de-DE" dirty="0" smtClean="0"/>
              <a:t>T</a:t>
            </a:r>
            <a:r>
              <a:rPr lang="en-US" altLang="de-DE" dirty="0" smtClean="0"/>
              <a:t>he </a:t>
            </a:r>
            <a:r>
              <a:rPr lang="pl-PL" altLang="de-DE" b="1" dirty="0" smtClean="0"/>
              <a:t>Specialist S</a:t>
            </a:r>
            <a:r>
              <a:rPr lang="en-US" altLang="de-DE" b="1" dirty="0" err="1" smtClean="0"/>
              <a:t>ections</a:t>
            </a:r>
            <a:r>
              <a:rPr lang="en-US" altLang="de-DE" b="1" dirty="0" smtClean="0"/>
              <a:t> </a:t>
            </a:r>
            <a:r>
              <a:rPr lang="en-US" altLang="de-DE" dirty="0" smtClean="0"/>
              <a:t>have indeed no separate legal existence. </a:t>
            </a:r>
          </a:p>
          <a:p>
            <a:r>
              <a:rPr lang="en-US" altLang="de-DE" dirty="0" smtClean="0"/>
              <a:t>Therefore, they are considered </a:t>
            </a:r>
            <a:r>
              <a:rPr lang="en-US" altLang="de-DE" b="1" dirty="0" smtClean="0"/>
              <a:t>internal bodies within UEMS</a:t>
            </a:r>
            <a:r>
              <a:rPr lang="pl-PL" altLang="de-DE" dirty="0" smtClean="0"/>
              <a:t>. </a:t>
            </a:r>
            <a:endParaRPr lang="de-DE" altLang="de-DE" dirty="0" smtClean="0"/>
          </a:p>
          <a:p>
            <a:r>
              <a:rPr lang="pl-PL" altLang="de-DE" dirty="0" smtClean="0"/>
              <a:t>The UEMS Statutes </a:t>
            </a:r>
            <a:r>
              <a:rPr lang="pl-PL" altLang="de-DE" b="1" dirty="0" smtClean="0"/>
              <a:t>do not allow </a:t>
            </a:r>
            <a:r>
              <a:rPr lang="pl-PL" altLang="de-DE" dirty="0" smtClean="0"/>
              <a:t>for existence of UEMS </a:t>
            </a:r>
            <a:r>
              <a:rPr lang="pl-PL" altLang="de-DE" b="1" dirty="0" smtClean="0"/>
              <a:t>Sections as </a:t>
            </a:r>
            <a:r>
              <a:rPr lang="pl-PL" altLang="de-DE" dirty="0" smtClean="0"/>
              <a:t>parties external to UEMS (</a:t>
            </a:r>
            <a:r>
              <a:rPr lang="pl-PL" altLang="de-DE" b="1" dirty="0" smtClean="0"/>
              <a:t>separate legal entities</a:t>
            </a:r>
            <a:r>
              <a:rPr lang="pl-PL" altLang="de-DE" dirty="0" smtClean="0"/>
              <a:t>)</a:t>
            </a:r>
            <a:r>
              <a:rPr lang="en-US" altLang="de-DE" dirty="0" smtClean="0"/>
              <a:t>.</a:t>
            </a:r>
            <a:r>
              <a:rPr lang="en-US" altLang="de-DE" b="1" dirty="0" smtClean="0"/>
              <a:t> </a:t>
            </a:r>
          </a:p>
        </p:txBody>
      </p:sp>
      <p:sp>
        <p:nvSpPr>
          <p:cNvPr id="13316"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de-DE" smtClean="0">
                <a:solidFill>
                  <a:schemeClr val="tx2"/>
                </a:solidFill>
                <a:ea typeface="ＭＳ Ｐゴシック" charset="-128"/>
              </a:rPr>
              <a:t>DGST - Réviseurs d'entreprises</a:t>
            </a:r>
          </a:p>
        </p:txBody>
      </p:sp>
    </p:spTree>
    <p:extLst>
      <p:ext uri="{BB962C8B-B14F-4D97-AF65-F5344CB8AC3E}">
        <p14:creationId xmlns:p14="http://schemas.microsoft.com/office/powerpoint/2010/main" val="3244223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612775" y="228600"/>
            <a:ext cx="8153400" cy="990600"/>
          </a:xfrm>
        </p:spPr>
        <p:txBody>
          <a:bodyPr/>
          <a:lstStyle/>
          <a:p>
            <a:r>
              <a:rPr lang="en-US" altLang="de-DE" smtClean="0"/>
              <a:t>Why a change is needed (2)</a:t>
            </a:r>
          </a:p>
        </p:txBody>
      </p:sp>
      <p:sp>
        <p:nvSpPr>
          <p:cNvPr id="14339" name="Espace réservé du contenu 2"/>
          <p:cNvSpPr>
            <a:spLocks noGrp="1"/>
          </p:cNvSpPr>
          <p:nvPr>
            <p:ph sz="quarter" idx="1"/>
          </p:nvPr>
        </p:nvSpPr>
        <p:spPr>
          <a:xfrm>
            <a:off x="612775" y="1600200"/>
            <a:ext cx="8153400" cy="4495800"/>
          </a:xfrm>
        </p:spPr>
        <p:txBody>
          <a:bodyPr/>
          <a:lstStyle/>
          <a:p>
            <a:r>
              <a:rPr lang="en-US" altLang="de-DE" dirty="0" smtClean="0"/>
              <a:t>As a Belgian legal entity under the form of an AISBL, </a:t>
            </a:r>
            <a:r>
              <a:rPr lang="en-US" altLang="de-DE" b="1" dirty="0" smtClean="0"/>
              <a:t>UEMS must disclose </a:t>
            </a:r>
            <a:r>
              <a:rPr lang="en-US" altLang="de-DE" dirty="0" smtClean="0"/>
              <a:t>all its </a:t>
            </a:r>
            <a:r>
              <a:rPr lang="en-US" altLang="de-DE" b="1" dirty="0" smtClean="0"/>
              <a:t>economical operations, </a:t>
            </a:r>
          </a:p>
          <a:p>
            <a:r>
              <a:rPr lang="en-US" altLang="de-DE" sz="2400" b="1" dirty="0" smtClean="0">
                <a:solidFill>
                  <a:srgbClr val="FF0000"/>
                </a:solidFill>
                <a:effectLst>
                  <a:outerShdw blurRad="38100" dist="38100" dir="2700000" algn="tl">
                    <a:srgbClr val="000000">
                      <a:alpha val="43137"/>
                    </a:srgbClr>
                  </a:outerShdw>
                </a:effectLst>
              </a:rPr>
              <a:t>including</a:t>
            </a:r>
            <a:r>
              <a:rPr lang="en-US" altLang="de-DE" sz="2400" dirty="0" smtClean="0">
                <a:solidFill>
                  <a:srgbClr val="FF0000"/>
                </a:solidFill>
                <a:effectLst>
                  <a:outerShdw blurRad="38100" dist="38100" dir="2700000" algn="tl">
                    <a:srgbClr val="000000">
                      <a:alpha val="43137"/>
                    </a:srgbClr>
                  </a:outerShdw>
                </a:effectLst>
              </a:rPr>
              <a:t> the ones done through the </a:t>
            </a:r>
            <a:r>
              <a:rPr lang="pl-PL" altLang="de-DE" sz="2400" b="1" dirty="0" smtClean="0">
                <a:solidFill>
                  <a:srgbClr val="FF0000"/>
                </a:solidFill>
                <a:effectLst>
                  <a:outerShdw blurRad="38100" dist="38100" dir="2700000" algn="tl">
                    <a:srgbClr val="000000">
                      <a:alpha val="43137"/>
                    </a:srgbClr>
                  </a:outerShdw>
                </a:effectLst>
              </a:rPr>
              <a:t>S</a:t>
            </a:r>
            <a:r>
              <a:rPr lang="en-US" altLang="de-DE" sz="2400" b="1" dirty="0" err="1" smtClean="0">
                <a:solidFill>
                  <a:srgbClr val="FF0000"/>
                </a:solidFill>
                <a:effectLst>
                  <a:outerShdw blurRad="38100" dist="38100" dir="2700000" algn="tl">
                    <a:srgbClr val="000000">
                      <a:alpha val="43137"/>
                    </a:srgbClr>
                  </a:outerShdw>
                </a:effectLst>
              </a:rPr>
              <a:t>ections</a:t>
            </a:r>
            <a:r>
              <a:rPr lang="en-US" altLang="de-DE" sz="2000" dirty="0" smtClean="0"/>
              <a:t>.</a:t>
            </a:r>
          </a:p>
          <a:p>
            <a:endParaRPr lang="en-US" altLang="de-DE" dirty="0" smtClean="0"/>
          </a:p>
          <a:p>
            <a:r>
              <a:rPr lang="en-US" altLang="de-DE" dirty="0" smtClean="0"/>
              <a:t>The Governments of the </a:t>
            </a:r>
            <a:r>
              <a:rPr lang="pl-PL" altLang="de-DE" dirty="0" smtClean="0"/>
              <a:t>European </a:t>
            </a:r>
            <a:r>
              <a:rPr lang="en-US" altLang="de-DE" dirty="0" smtClean="0"/>
              <a:t>countries are more and more concerned about financial transparency. Unclear situations are under growing </a:t>
            </a:r>
            <a:r>
              <a:rPr lang="pl-PL" altLang="de-DE" dirty="0" smtClean="0"/>
              <a:t>scrutiny and </a:t>
            </a:r>
            <a:r>
              <a:rPr lang="en-US" altLang="de-DE" dirty="0" smtClean="0"/>
              <a:t>pressure.</a:t>
            </a:r>
          </a:p>
        </p:txBody>
      </p:sp>
      <p:sp>
        <p:nvSpPr>
          <p:cNvPr id="14340"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de-DE" smtClean="0">
                <a:solidFill>
                  <a:schemeClr val="tx2"/>
                </a:solidFill>
                <a:ea typeface="ＭＳ Ｐゴシック" charset="-128"/>
              </a:rPr>
              <a:t>DGST - Réviseurs d'entreprises</a:t>
            </a:r>
          </a:p>
        </p:txBody>
      </p:sp>
    </p:spTree>
    <p:extLst>
      <p:ext uri="{BB962C8B-B14F-4D97-AF65-F5344CB8AC3E}">
        <p14:creationId xmlns:p14="http://schemas.microsoft.com/office/powerpoint/2010/main" val="213762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612775" y="228600"/>
            <a:ext cx="8153400" cy="990600"/>
          </a:xfrm>
        </p:spPr>
        <p:txBody>
          <a:bodyPr/>
          <a:lstStyle/>
          <a:p>
            <a:r>
              <a:rPr lang="en-US" altLang="de-DE" smtClean="0"/>
              <a:t>Principles for change (1)</a:t>
            </a:r>
          </a:p>
        </p:txBody>
      </p:sp>
      <p:sp>
        <p:nvSpPr>
          <p:cNvPr id="3" name="Espace réservé du contenu 2"/>
          <p:cNvSpPr>
            <a:spLocks noGrp="1"/>
          </p:cNvSpPr>
          <p:nvPr>
            <p:ph sz="quarter" idx="1"/>
          </p:nvPr>
        </p:nvSpPr>
        <p:spPr>
          <a:xfrm>
            <a:off x="612775" y="1600200"/>
            <a:ext cx="8153400" cy="4495800"/>
          </a:xfrm>
        </p:spPr>
        <p:txBody>
          <a:bodyPr/>
          <a:lstStyle/>
          <a:p>
            <a:pPr marL="0" indent="0">
              <a:buFont typeface="Wingdings" charset="2"/>
              <a:buNone/>
              <a:defRPr/>
            </a:pPr>
            <a:endParaRPr lang="pl-PL" dirty="0" smtClean="0"/>
          </a:p>
          <a:p>
            <a:pPr marL="0" indent="0">
              <a:buFont typeface="Wingdings" charset="2"/>
              <a:buNone/>
              <a:defRPr/>
            </a:pPr>
            <a:r>
              <a:rPr lang="en-US" dirty="0" smtClean="0"/>
              <a:t>All operations should be done on behalf</a:t>
            </a:r>
            <a:r>
              <a:rPr lang="pl-PL" dirty="0" smtClean="0"/>
              <a:t> and in the </a:t>
            </a:r>
            <a:r>
              <a:rPr lang="pl-PL" dirty="0" err="1" smtClean="0"/>
              <a:t>name</a:t>
            </a:r>
            <a:r>
              <a:rPr lang="en-US" dirty="0" smtClean="0"/>
              <a:t> of </a:t>
            </a:r>
            <a:r>
              <a:rPr lang="en-US" sz="2400" dirty="0" smtClean="0">
                <a:solidFill>
                  <a:srgbClr val="FF0000"/>
                </a:solidFill>
                <a:effectLst>
                  <a:outerShdw blurRad="38100" dist="38100" dir="2700000" algn="tl">
                    <a:srgbClr val="000000">
                      <a:alpha val="43137"/>
                    </a:srgbClr>
                  </a:outerShdw>
                </a:effectLst>
              </a:rPr>
              <a:t>UEMS AISBL </a:t>
            </a:r>
          </a:p>
          <a:p>
            <a:pPr>
              <a:buFont typeface="Wingdings" charset="2"/>
              <a:buChar char="à"/>
              <a:defRPr/>
            </a:pPr>
            <a:r>
              <a:rPr lang="en-US" dirty="0" smtClean="0">
                <a:sym typeface="Wingdings" pitchFamily="2" charset="2"/>
              </a:rPr>
              <a:t>All financial accounts have to be recognized as « </a:t>
            </a:r>
            <a:r>
              <a:rPr lang="en-US" sz="2400" dirty="0" smtClean="0">
                <a:solidFill>
                  <a:srgbClr val="FF0000"/>
                </a:solidFill>
                <a:effectLst>
                  <a:outerShdw blurRad="38100" dist="38100" dir="2700000" algn="tl">
                    <a:srgbClr val="000000">
                      <a:alpha val="43137"/>
                    </a:srgbClr>
                  </a:outerShdw>
                </a:effectLst>
                <a:sym typeface="Wingdings" pitchFamily="2" charset="2"/>
              </a:rPr>
              <a:t>UEMS AISBL</a:t>
            </a:r>
            <a:r>
              <a:rPr lang="en-US" dirty="0" smtClean="0">
                <a:sym typeface="Wingdings" pitchFamily="2" charset="2"/>
              </a:rPr>
              <a:t> » accounts.</a:t>
            </a:r>
          </a:p>
          <a:p>
            <a:pPr>
              <a:buFont typeface="Wingdings" charset="2"/>
              <a:buChar char="à"/>
              <a:defRPr/>
            </a:pPr>
            <a:r>
              <a:rPr lang="en-US" dirty="0" smtClean="0">
                <a:sym typeface="Wingdings" pitchFamily="2" charset="2"/>
              </a:rPr>
              <a:t>All invoices, contracts, etc. have to be labeled as invoices drafted by or to « </a:t>
            </a:r>
            <a:r>
              <a:rPr lang="en-US" sz="2400" dirty="0" smtClean="0">
                <a:solidFill>
                  <a:srgbClr val="FF0000"/>
                </a:solidFill>
                <a:effectLst>
                  <a:outerShdw blurRad="38100" dist="38100" dir="2700000" algn="tl">
                    <a:srgbClr val="000000">
                      <a:alpha val="43137"/>
                    </a:srgbClr>
                  </a:outerShdw>
                </a:effectLst>
                <a:sym typeface="Wingdings" pitchFamily="2" charset="2"/>
              </a:rPr>
              <a:t>UEMS AISBL</a:t>
            </a:r>
            <a:r>
              <a:rPr lang="en-US" dirty="0" smtClean="0">
                <a:sym typeface="Wingdings" pitchFamily="2" charset="2"/>
              </a:rPr>
              <a:t> ».</a:t>
            </a:r>
            <a:endParaRPr lang="en-US" dirty="0" smtClean="0"/>
          </a:p>
        </p:txBody>
      </p:sp>
      <p:sp>
        <p:nvSpPr>
          <p:cNvPr id="15364"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de-DE" smtClean="0">
                <a:solidFill>
                  <a:schemeClr val="tx2"/>
                </a:solidFill>
                <a:ea typeface="ＭＳ Ｐゴシック" charset="-128"/>
              </a:rPr>
              <a:t>DGST - Réviseurs d'entreprises</a:t>
            </a:r>
          </a:p>
        </p:txBody>
      </p:sp>
    </p:spTree>
    <p:extLst>
      <p:ext uri="{BB962C8B-B14F-4D97-AF65-F5344CB8AC3E}">
        <p14:creationId xmlns:p14="http://schemas.microsoft.com/office/powerpoint/2010/main" val="137659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612775" y="228600"/>
            <a:ext cx="8153400" cy="990600"/>
          </a:xfrm>
        </p:spPr>
        <p:txBody>
          <a:bodyPr/>
          <a:lstStyle/>
          <a:p>
            <a:r>
              <a:rPr lang="en-US" altLang="de-DE" smtClean="0"/>
              <a:t>Principles for </a:t>
            </a:r>
            <a:r>
              <a:rPr lang="fr-BE" altLang="de-DE" smtClean="0"/>
              <a:t>change (2)</a:t>
            </a:r>
          </a:p>
        </p:txBody>
      </p:sp>
      <p:sp>
        <p:nvSpPr>
          <p:cNvPr id="16387" name="Espace réservé du contenu 2"/>
          <p:cNvSpPr>
            <a:spLocks noGrp="1"/>
          </p:cNvSpPr>
          <p:nvPr>
            <p:ph sz="quarter" idx="1"/>
          </p:nvPr>
        </p:nvSpPr>
        <p:spPr>
          <a:xfrm>
            <a:off x="612775" y="1600200"/>
            <a:ext cx="8153400" cy="4495800"/>
          </a:xfrm>
        </p:spPr>
        <p:txBody>
          <a:bodyPr/>
          <a:lstStyle/>
          <a:p>
            <a:pPr marL="0" indent="0">
              <a:buFont typeface="Wingdings" charset="2"/>
              <a:buNone/>
            </a:pPr>
            <a:endParaRPr lang="pl-PL" altLang="de-DE" smtClean="0"/>
          </a:p>
          <a:p>
            <a:pPr marL="0" indent="0">
              <a:buFont typeface="Wingdings" charset="2"/>
              <a:buNone/>
            </a:pPr>
            <a:r>
              <a:rPr lang="en-US" altLang="de-DE" smtClean="0"/>
              <a:t>Full application of art. XIII of UEMS statutes:</a:t>
            </a:r>
          </a:p>
          <a:p>
            <a:pPr marL="0" indent="0">
              <a:buFont typeface="Wingdings" charset="2"/>
              <a:buNone/>
            </a:pPr>
            <a:r>
              <a:rPr lang="en-US" altLang="de-DE" smtClean="0"/>
              <a:t>« All acts concerning the UEMS are, </a:t>
            </a:r>
            <a:r>
              <a:rPr lang="en-US" altLang="de-DE" i="1" u="sng" smtClean="0"/>
              <a:t>except for specific proxies</a:t>
            </a:r>
            <a:r>
              <a:rPr lang="en-US" altLang="de-DE" smtClean="0"/>
              <a:t>, signed by the President ant the Secretary General, or, in his absence, by two designated members of the Enlarged Executive. »</a:t>
            </a:r>
          </a:p>
        </p:txBody>
      </p:sp>
      <p:sp>
        <p:nvSpPr>
          <p:cNvPr id="16388"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de-DE" smtClean="0">
                <a:solidFill>
                  <a:schemeClr val="tx2"/>
                </a:solidFill>
                <a:ea typeface="ＭＳ Ｐゴシック" charset="-128"/>
              </a:rPr>
              <a:t>DGST - Réviseurs d'entreprises</a:t>
            </a:r>
          </a:p>
        </p:txBody>
      </p:sp>
    </p:spTree>
    <p:extLst>
      <p:ext uri="{BB962C8B-B14F-4D97-AF65-F5344CB8AC3E}">
        <p14:creationId xmlns:p14="http://schemas.microsoft.com/office/powerpoint/2010/main" val="325916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612775" y="228600"/>
            <a:ext cx="8153400" cy="990600"/>
          </a:xfrm>
        </p:spPr>
        <p:txBody>
          <a:bodyPr/>
          <a:lstStyle/>
          <a:p>
            <a:r>
              <a:rPr lang="en-US" altLang="de-DE" smtClean="0"/>
              <a:t>Principles for change (3)</a:t>
            </a:r>
          </a:p>
        </p:txBody>
      </p:sp>
      <p:sp>
        <p:nvSpPr>
          <p:cNvPr id="17411" name="Espace réservé du contenu 2"/>
          <p:cNvSpPr>
            <a:spLocks noGrp="1"/>
          </p:cNvSpPr>
          <p:nvPr>
            <p:ph sz="quarter" idx="1"/>
          </p:nvPr>
        </p:nvSpPr>
        <p:spPr>
          <a:xfrm>
            <a:off x="219075" y="1600200"/>
            <a:ext cx="8547100" cy="4676775"/>
          </a:xfrm>
        </p:spPr>
        <p:txBody>
          <a:bodyPr/>
          <a:lstStyle/>
          <a:p>
            <a:r>
              <a:rPr lang="en-US" altLang="de-DE" dirty="0" smtClean="0"/>
              <a:t>The UEMS accounts should include all deals, operations, expenses and revenues of its sections.</a:t>
            </a:r>
          </a:p>
          <a:p>
            <a:pPr>
              <a:buFont typeface="Wingdings" charset="2"/>
              <a:buChar char="à"/>
            </a:pPr>
            <a:r>
              <a:rPr lang="en-US" altLang="de-DE" dirty="0" smtClean="0">
                <a:sym typeface="Wingdings" charset="2"/>
              </a:rPr>
              <a:t>The </a:t>
            </a:r>
            <a:r>
              <a:rPr lang="en-US" altLang="de-DE" b="1" dirty="0" smtClean="0">
                <a:sym typeface="Wingdings" charset="2"/>
              </a:rPr>
              <a:t>bank statements and all financial documents </a:t>
            </a:r>
            <a:r>
              <a:rPr lang="en-US" altLang="de-DE" dirty="0" smtClean="0">
                <a:sym typeface="Wingdings" charset="2"/>
              </a:rPr>
              <a:t>should be </a:t>
            </a:r>
            <a:r>
              <a:rPr lang="en-US" altLang="de-DE" b="1" dirty="0" smtClean="0">
                <a:sym typeface="Wingdings" charset="2"/>
              </a:rPr>
              <a:t>kept within UEMS </a:t>
            </a:r>
            <a:r>
              <a:rPr lang="en-US" altLang="de-DE" sz="2000" b="1" dirty="0" smtClean="0">
                <a:sym typeface="Wingdings" charset="2"/>
              </a:rPr>
              <a:t>central office</a:t>
            </a:r>
            <a:r>
              <a:rPr lang="en-US" altLang="de-DE" sz="2000" dirty="0" smtClean="0">
                <a:sym typeface="Wingdings" charset="2"/>
              </a:rPr>
              <a:t> </a:t>
            </a:r>
            <a:r>
              <a:rPr lang="en-US" altLang="de-DE" dirty="0" smtClean="0">
                <a:sym typeface="Wingdings" charset="2"/>
              </a:rPr>
              <a:t>(with copies </a:t>
            </a:r>
            <a:r>
              <a:rPr lang="pl-PL" altLang="de-DE" dirty="0" smtClean="0">
                <a:sym typeface="Wingdings" charset="2"/>
              </a:rPr>
              <a:t>kept by</a:t>
            </a:r>
            <a:r>
              <a:rPr lang="en-US" altLang="de-DE" dirty="0" smtClean="0">
                <a:sym typeface="Wingdings" charset="2"/>
              </a:rPr>
              <a:t> the </a:t>
            </a:r>
            <a:r>
              <a:rPr lang="pl-PL" altLang="de-DE" dirty="0" smtClean="0">
                <a:sym typeface="Wingdings" charset="2"/>
              </a:rPr>
              <a:t>S</a:t>
            </a:r>
            <a:r>
              <a:rPr lang="en-US" altLang="de-DE" dirty="0" err="1" smtClean="0">
                <a:sym typeface="Wingdings" charset="2"/>
              </a:rPr>
              <a:t>ections</a:t>
            </a:r>
            <a:r>
              <a:rPr lang="en-US" altLang="de-DE" dirty="0" smtClean="0">
                <a:sym typeface="Wingdings" charset="2"/>
              </a:rPr>
              <a:t>).</a:t>
            </a:r>
          </a:p>
          <a:p>
            <a:pPr>
              <a:buFont typeface="Wingdings" charset="2"/>
              <a:buChar char="à"/>
            </a:pPr>
            <a:r>
              <a:rPr lang="en-US" altLang="de-DE" dirty="0" smtClean="0">
                <a:sym typeface="Wingdings" charset="2"/>
              </a:rPr>
              <a:t>The </a:t>
            </a:r>
            <a:r>
              <a:rPr lang="pl-PL" altLang="de-DE" dirty="0" smtClean="0">
                <a:sym typeface="Wingdings" charset="2"/>
              </a:rPr>
              <a:t>S</a:t>
            </a:r>
            <a:r>
              <a:rPr lang="en-US" altLang="de-DE" dirty="0" err="1" smtClean="0">
                <a:sym typeface="Wingdings" charset="2"/>
              </a:rPr>
              <a:t>ections</a:t>
            </a:r>
            <a:r>
              <a:rPr lang="en-US" altLang="de-DE" dirty="0" smtClean="0">
                <a:sym typeface="Wingdings" charset="2"/>
              </a:rPr>
              <a:t> should send to UEMS central office all the documentation supporting financial operations with</a:t>
            </a:r>
            <a:r>
              <a:rPr lang="pl-PL" altLang="de-DE" dirty="0" smtClean="0">
                <a:sym typeface="Wingdings" charset="2"/>
              </a:rPr>
              <a:t>out</a:t>
            </a:r>
            <a:r>
              <a:rPr lang="en-US" altLang="de-DE" dirty="0" smtClean="0">
                <a:sym typeface="Wingdings" charset="2"/>
              </a:rPr>
              <a:t> delay</a:t>
            </a:r>
            <a:r>
              <a:rPr lang="pl-PL" altLang="de-DE" dirty="0" smtClean="0">
                <a:sym typeface="Wingdings" charset="2"/>
              </a:rPr>
              <a:t> in order to allow for timely reporting to tax authorities</a:t>
            </a:r>
            <a:r>
              <a:rPr lang="en-US" altLang="de-DE" dirty="0" smtClean="0">
                <a:sym typeface="Wingdings" charset="2"/>
              </a:rPr>
              <a:t>. (scans or originals)</a:t>
            </a:r>
            <a:endParaRPr lang="en-US" altLang="de-DE" dirty="0" smtClean="0"/>
          </a:p>
        </p:txBody>
      </p:sp>
      <p:sp>
        <p:nvSpPr>
          <p:cNvPr id="17412"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de-DE" smtClean="0">
                <a:solidFill>
                  <a:schemeClr val="tx2"/>
                </a:solidFill>
                <a:ea typeface="ＭＳ Ｐゴシック" charset="-128"/>
              </a:rPr>
              <a:t>DGST - Réviseurs d'entreprises</a:t>
            </a:r>
          </a:p>
        </p:txBody>
      </p:sp>
    </p:spTree>
    <p:extLst>
      <p:ext uri="{BB962C8B-B14F-4D97-AF65-F5344CB8AC3E}">
        <p14:creationId xmlns:p14="http://schemas.microsoft.com/office/powerpoint/2010/main" val="2903787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sz="6600" dirty="0" smtClean="0"/>
              <a:t>CEN</a:t>
            </a:r>
            <a:endParaRPr lang="de-DE" sz="6600"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257762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3"/>
          <p:cNvSpPr txBox="1">
            <a:spLocks noChangeArrowheads="1"/>
          </p:cNvSpPr>
          <p:nvPr/>
        </p:nvSpPr>
        <p:spPr bwMode="auto">
          <a:xfrm>
            <a:off x="1476375" y="17002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endParaRPr lang="de-DE" altLang="de-DE"/>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99" y="116632"/>
            <a:ext cx="8964613" cy="648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85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t="2415"/>
          <a:stretch>
            <a:fillRect/>
          </a:stretch>
        </p:blipFill>
        <p:spPr bwMode="auto">
          <a:xfrm>
            <a:off x="131763" y="404813"/>
            <a:ext cx="8864600" cy="611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019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29675" cy="643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445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eaLnBrk="1" fontAlgn="auto" hangingPunct="1">
              <a:spcAft>
                <a:spcPts val="0"/>
              </a:spcAft>
              <a:defRPr/>
            </a:pPr>
            <a:r>
              <a:rPr lang="en-GB" dirty="0" smtClean="0"/>
              <a:t>THE </a:t>
            </a:r>
            <a:r>
              <a:rPr lang="en-GB" b="1" dirty="0" err="1" smtClean="0">
                <a:solidFill>
                  <a:schemeClr val="accent3">
                    <a:lumMod val="75000"/>
                  </a:schemeClr>
                </a:solidFill>
              </a:rPr>
              <a:t>uems</a:t>
            </a:r>
            <a:endParaRPr lang="en-GB" b="1" dirty="0">
              <a:solidFill>
                <a:schemeClr val="accent3">
                  <a:lumMod val="75000"/>
                </a:schemeClr>
              </a:solidFill>
            </a:endParaRPr>
          </a:p>
        </p:txBody>
      </p:sp>
      <p:sp>
        <p:nvSpPr>
          <p:cNvPr id="69635" name="Content Placeholder 2"/>
          <p:cNvSpPr>
            <a:spLocks noGrp="1"/>
          </p:cNvSpPr>
          <p:nvPr>
            <p:ph idx="1"/>
          </p:nvPr>
        </p:nvSpPr>
        <p:spPr/>
        <p:txBody>
          <a:bodyPr/>
          <a:lstStyle/>
          <a:p>
            <a:pPr eaLnBrk="1" hangingPunct="1"/>
            <a:endParaRPr lang="pl-PL" sz="2000" b="0" dirty="0" smtClean="0">
              <a:ea typeface="Calibri" panose="020F0502020204030204" pitchFamily="34" charset="0"/>
            </a:endParaRPr>
          </a:p>
          <a:p>
            <a:pPr eaLnBrk="1" hangingPunct="1"/>
            <a:r>
              <a:rPr lang="pl-PL" sz="2000" b="0" dirty="0" smtClean="0">
                <a:ea typeface="Calibri" panose="020F0502020204030204" pitchFamily="34" charset="0"/>
              </a:rPr>
              <a:t>T</a:t>
            </a:r>
            <a:r>
              <a:rPr lang="en-US" sz="2000" b="0" dirty="0" smtClean="0">
                <a:ea typeface="Calibri" panose="020F0502020204030204" pitchFamily="34" charset="0"/>
              </a:rPr>
              <a:t>he </a:t>
            </a:r>
            <a:r>
              <a:rPr lang="en-US" sz="2000" dirty="0" smtClean="0">
                <a:ea typeface="Calibri" panose="020F0502020204030204" pitchFamily="34" charset="0"/>
              </a:rPr>
              <a:t>largest</a:t>
            </a:r>
            <a:r>
              <a:rPr lang="en-US" sz="2000" b="0" dirty="0" smtClean="0">
                <a:ea typeface="Calibri" panose="020F0502020204030204" pitchFamily="34" charset="0"/>
              </a:rPr>
              <a:t> European Medical </a:t>
            </a:r>
            <a:r>
              <a:rPr lang="en-US" sz="2000" b="0" dirty="0" err="1" smtClean="0">
                <a:ea typeface="Calibri" panose="020F0502020204030204" pitchFamily="34" charset="0"/>
              </a:rPr>
              <a:t>Organisation</a:t>
            </a:r>
            <a:r>
              <a:rPr lang="pl-PL" sz="2000" b="0" dirty="0" smtClean="0">
                <a:ea typeface="Calibri" panose="020F0502020204030204" pitchFamily="34" charset="0"/>
              </a:rPr>
              <a:t> </a:t>
            </a:r>
            <a:br>
              <a:rPr lang="pl-PL" sz="2000" b="0" dirty="0" smtClean="0">
                <a:ea typeface="Calibri" panose="020F0502020204030204" pitchFamily="34" charset="0"/>
              </a:rPr>
            </a:br>
            <a:r>
              <a:rPr lang="pl-PL" sz="2000" b="0" dirty="0" smtClean="0">
                <a:ea typeface="Calibri" panose="020F0502020204030204" pitchFamily="34" charset="0"/>
              </a:rPr>
              <a:t>(35 countries, </a:t>
            </a:r>
            <a:r>
              <a:rPr lang="de-DE" sz="2000" b="0" dirty="0" smtClean="0">
                <a:ea typeface="Calibri" panose="020F0502020204030204" pitchFamily="34" charset="0"/>
              </a:rPr>
              <a:t>&gt;</a:t>
            </a:r>
            <a:r>
              <a:rPr lang="pl-PL" sz="2000" b="0" dirty="0" smtClean="0">
                <a:ea typeface="Calibri" panose="020F0502020204030204" pitchFamily="34" charset="0"/>
              </a:rPr>
              <a:t> 1</a:t>
            </a:r>
            <a:r>
              <a:rPr lang="de-DE" sz="2000" b="0" dirty="0" smtClean="0">
                <a:ea typeface="Calibri" panose="020F0502020204030204" pitchFamily="34" charset="0"/>
              </a:rPr>
              <a:t>.4</a:t>
            </a:r>
            <a:r>
              <a:rPr lang="pl-PL" sz="2000" b="0" dirty="0" smtClean="0">
                <a:ea typeface="Calibri" panose="020F0502020204030204" pitchFamily="34" charset="0"/>
              </a:rPr>
              <a:t> mln. </a:t>
            </a:r>
            <a:r>
              <a:rPr lang="pl-PL" sz="2000" b="0" dirty="0" err="1" smtClean="0">
                <a:ea typeface="Calibri" panose="020F0502020204030204" pitchFamily="34" charset="0"/>
              </a:rPr>
              <a:t>specialists</a:t>
            </a:r>
            <a:r>
              <a:rPr lang="pl-PL" sz="2000" b="0" dirty="0" smtClean="0">
                <a:ea typeface="Calibri" panose="020F0502020204030204" pitchFamily="34" charset="0"/>
              </a:rPr>
              <a:t>)</a:t>
            </a:r>
          </a:p>
          <a:p>
            <a:pPr eaLnBrk="1" hangingPunct="1"/>
            <a:r>
              <a:rPr lang="pl-PL" sz="2000" b="0" dirty="0" err="1" smtClean="0">
                <a:ea typeface="Calibri" panose="020F0502020204030204" pitchFamily="34" charset="0"/>
              </a:rPr>
              <a:t>Large</a:t>
            </a:r>
            <a:r>
              <a:rPr lang="pl-PL" sz="2000" b="0" dirty="0" smtClean="0">
                <a:ea typeface="Calibri" panose="020F0502020204030204" pitchFamily="34" charset="0"/>
              </a:rPr>
              <a:t> </a:t>
            </a:r>
            <a:r>
              <a:rPr lang="pl-PL" sz="2000" dirty="0" err="1" smtClean="0">
                <a:ea typeface="Calibri" panose="020F0502020204030204" pitchFamily="34" charset="0"/>
              </a:rPr>
              <a:t>Association</a:t>
            </a:r>
            <a:r>
              <a:rPr lang="pl-PL" sz="2000" dirty="0" smtClean="0">
                <a:ea typeface="Calibri" panose="020F0502020204030204" pitchFamily="34" charset="0"/>
              </a:rPr>
              <a:t> </a:t>
            </a:r>
            <a:r>
              <a:rPr lang="pl-PL" sz="2000" dirty="0" err="1" smtClean="0">
                <a:ea typeface="Calibri" panose="020F0502020204030204" pitchFamily="34" charset="0"/>
              </a:rPr>
              <a:t>Internationale</a:t>
            </a:r>
            <a:r>
              <a:rPr lang="pl-PL" sz="2000" dirty="0" smtClean="0">
                <a:ea typeface="Calibri" panose="020F0502020204030204" pitchFamily="34" charset="0"/>
              </a:rPr>
              <a:t> Sans But </a:t>
            </a:r>
            <a:r>
              <a:rPr lang="pl-PL" sz="2000" dirty="0" err="1" smtClean="0">
                <a:ea typeface="Calibri" panose="020F0502020204030204" pitchFamily="34" charset="0"/>
              </a:rPr>
              <a:t>Lucrative</a:t>
            </a:r>
            <a:r>
              <a:rPr lang="pl-PL" sz="2000" dirty="0" smtClean="0">
                <a:ea typeface="Calibri" panose="020F0502020204030204" pitchFamily="34" charset="0"/>
              </a:rPr>
              <a:t> </a:t>
            </a:r>
            <a:endParaRPr lang="en-US" sz="2000" b="0" dirty="0" smtClean="0">
              <a:ea typeface="Calibri" panose="020F0502020204030204" pitchFamily="34" charset="0"/>
            </a:endParaRPr>
          </a:p>
          <a:p>
            <a:pPr eaLnBrk="1" hangingPunct="1"/>
            <a:endParaRPr lang="pl-PL" sz="2000" b="0" dirty="0" smtClean="0">
              <a:ea typeface="Calibri" panose="020F0502020204030204" pitchFamily="34" charset="0"/>
            </a:endParaRPr>
          </a:p>
          <a:p>
            <a:pPr eaLnBrk="1" hangingPunct="1"/>
            <a:r>
              <a:rPr lang="pl-PL" sz="2000" b="0" dirty="0" smtClean="0">
                <a:ea typeface="Calibri" panose="020F0502020204030204" pitchFamily="34" charset="0"/>
              </a:rPr>
              <a:t>K</a:t>
            </a:r>
            <a:r>
              <a:rPr lang="en-US" sz="2000" b="0" dirty="0" err="1" smtClean="0">
                <a:ea typeface="Calibri" panose="020F0502020204030204" pitchFamily="34" charset="0"/>
              </a:rPr>
              <a:t>ey</a:t>
            </a:r>
            <a:r>
              <a:rPr lang="en-US" sz="2000" b="0" dirty="0" smtClean="0">
                <a:ea typeface="Calibri" panose="020F0502020204030204" pitchFamily="34" charset="0"/>
              </a:rPr>
              <a:t> activities  include:</a:t>
            </a:r>
          </a:p>
          <a:p>
            <a:pPr eaLnBrk="1" hangingPunct="1">
              <a:buFontTx/>
              <a:buChar char="-"/>
            </a:pPr>
            <a:r>
              <a:rPr lang="en-US" sz="2000" dirty="0" smtClean="0">
                <a:ea typeface="Calibri" panose="020F0502020204030204" pitchFamily="34" charset="0"/>
              </a:rPr>
              <a:t>standard setting </a:t>
            </a:r>
            <a:r>
              <a:rPr lang="en-US" sz="2000" b="0" dirty="0" smtClean="0">
                <a:ea typeface="Calibri" panose="020F0502020204030204" pitchFamily="34" charset="0"/>
              </a:rPr>
              <a:t>for</a:t>
            </a:r>
            <a:r>
              <a:rPr lang="pl-PL" sz="2000" b="0" dirty="0" smtClean="0">
                <a:ea typeface="Calibri" panose="020F0502020204030204" pitchFamily="34" charset="0"/>
              </a:rPr>
              <a:t> </a:t>
            </a:r>
            <a:r>
              <a:rPr lang="pl-PL" sz="2000" b="0" dirty="0" err="1" smtClean="0">
                <a:ea typeface="Calibri" panose="020F0502020204030204" pitchFamily="34" charset="0"/>
              </a:rPr>
              <a:t>specialist</a:t>
            </a:r>
            <a:r>
              <a:rPr lang="en-US" sz="2000" b="0" dirty="0" smtClean="0">
                <a:ea typeface="Calibri" panose="020F0502020204030204" pitchFamily="34" charset="0"/>
              </a:rPr>
              <a:t> training and practice </a:t>
            </a:r>
          </a:p>
          <a:p>
            <a:pPr eaLnBrk="1" hangingPunct="1">
              <a:buFontTx/>
              <a:buChar char="-"/>
            </a:pPr>
            <a:r>
              <a:rPr lang="en-US" sz="2000" dirty="0" smtClean="0">
                <a:ea typeface="Calibri" panose="020F0502020204030204" pitchFamily="34" charset="0"/>
              </a:rPr>
              <a:t>accreditation </a:t>
            </a:r>
            <a:r>
              <a:rPr lang="en-US" sz="2000" b="0" dirty="0" smtClean="0">
                <a:ea typeface="Calibri" panose="020F0502020204030204" pitchFamily="34" charset="0"/>
              </a:rPr>
              <a:t>of CME/CPD</a:t>
            </a:r>
          </a:p>
          <a:p>
            <a:pPr eaLnBrk="1" hangingPunct="1">
              <a:buFontTx/>
              <a:buChar char="-"/>
            </a:pPr>
            <a:r>
              <a:rPr lang="en-US" sz="2000" b="0" dirty="0" smtClean="0">
                <a:ea typeface="Calibri" panose="020F0502020204030204" pitchFamily="34" charset="0"/>
              </a:rPr>
              <a:t>political </a:t>
            </a:r>
            <a:r>
              <a:rPr lang="en-US" sz="2000" dirty="0" smtClean="0">
                <a:ea typeface="Calibri" panose="020F0502020204030204" pitchFamily="34" charset="0"/>
              </a:rPr>
              <a:t>lobbying</a:t>
            </a:r>
            <a:r>
              <a:rPr lang="en-US" sz="2000" b="0" dirty="0" smtClean="0">
                <a:ea typeface="Calibri" panose="020F0502020204030204" pitchFamily="34" charset="0"/>
              </a:rPr>
              <a:t> </a:t>
            </a:r>
          </a:p>
          <a:p>
            <a:pPr eaLnBrk="1" hangingPunct="1">
              <a:buFontTx/>
              <a:buChar char="-"/>
            </a:pPr>
            <a:endParaRPr lang="en-US" dirty="0" smtClean="0">
              <a:ea typeface="Calibri" panose="020F0502020204030204" pitchFamily="34" charset="0"/>
            </a:endParaRPr>
          </a:p>
        </p:txBody>
      </p:sp>
      <p:sp>
        <p:nvSpPr>
          <p:cNvPr id="6" name="Symbol zastępczy stopki 5"/>
          <p:cNvSpPr>
            <a:spLocks noGrp="1"/>
          </p:cNvSpPr>
          <p:nvPr>
            <p:ph type="ftr" sz="quarter" idx="10"/>
          </p:nvPr>
        </p:nvSpPr>
        <p:spPr/>
        <p:txBody>
          <a:bodyPr/>
          <a:lstStyle/>
          <a:p>
            <a:pPr>
              <a:defRPr/>
            </a:pPr>
            <a:r>
              <a:rPr lang="en-US" dirty="0" smtClean="0"/>
              <a:t>2013</a:t>
            </a:r>
            <a:endParaRPr lang="en-US" dirty="0"/>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7B31C7F-5646-43D5-BE65-B1A61D98EE65}" type="slidenum">
              <a:rPr lang="en-US">
                <a:solidFill>
                  <a:srgbClr val="FFFFFF"/>
                </a:solidFill>
                <a:latin typeface="Calibri" panose="020F0502020204030204" pitchFamily="34" charset="0"/>
              </a:rPr>
              <a:pPr eaLnBrk="1" hangingPunct="1"/>
              <a:t>2</a:t>
            </a:fld>
            <a:endParaRPr lang="en-US">
              <a:solidFill>
                <a:srgbClr val="FFFFFF"/>
              </a:solidFill>
              <a:latin typeface="Calibri" panose="020F0502020204030204" pitchFamily="34" charset="0"/>
            </a:endParaRPr>
          </a:p>
        </p:txBody>
      </p:sp>
      <p:sp>
        <p:nvSpPr>
          <p:cNvPr id="5" name="Gwiazda 12-ramienna 4"/>
          <p:cNvSpPr/>
          <p:nvPr/>
        </p:nvSpPr>
        <p:spPr>
          <a:xfrm>
            <a:off x="6659563" y="490538"/>
            <a:ext cx="2233612" cy="2160587"/>
          </a:xfrm>
          <a:prstGeom prst="star1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 name="Prostokąt 1"/>
          <p:cNvSpPr/>
          <p:nvPr/>
        </p:nvSpPr>
        <p:spPr>
          <a:xfrm>
            <a:off x="7164288" y="908720"/>
            <a:ext cx="1224136"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pl-PL"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latino Linotype" pitchFamily="18" charset="0"/>
                <a:cs typeface="Times New Roman" pitchFamily="18" charset="0"/>
              </a:rPr>
              <a:t>55</a:t>
            </a:r>
            <a:endParaRPr lang="pl-PL"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latino Linotype" pitchFamily="18"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21737" cy="652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0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lrich\Documents\Dropbox\BV\UEMS\council\CEN\13 09 04 Stimmengewichtung Bild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95263"/>
            <a:ext cx="7332663" cy="6402387"/>
          </a:xfrm>
          <a:prstGeom prst="rect">
            <a:avLst/>
          </a:prstGeom>
          <a:noFill/>
          <a:ln>
            <a:noFill/>
          </a:ln>
        </p:spPr>
      </p:pic>
    </p:spTree>
    <p:extLst>
      <p:ext uri="{BB962C8B-B14F-4D97-AF65-F5344CB8AC3E}">
        <p14:creationId xmlns:p14="http://schemas.microsoft.com/office/powerpoint/2010/main" val="139869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en-US" smtClean="0"/>
              <a:t>2013</a:t>
            </a:r>
            <a:endParaRPr lang="en-US"/>
          </a:p>
        </p:txBody>
      </p:sp>
      <p:sp>
        <p:nvSpPr>
          <p:cNvPr id="3" name="Foliennummernplatzhalter 2"/>
          <p:cNvSpPr>
            <a:spLocks noGrp="1"/>
          </p:cNvSpPr>
          <p:nvPr>
            <p:ph type="sldNum" sz="quarter" idx="12"/>
          </p:nvPr>
        </p:nvSpPr>
        <p:spPr/>
        <p:txBody>
          <a:bodyPr/>
          <a:lstStyle/>
          <a:p>
            <a:fld id="{BB6A339F-1C20-4860-BFB9-595602DA49BC}" type="slidenum">
              <a:rPr lang="en-US" smtClean="0"/>
              <a:pPr/>
              <a:t>22</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794" r="27797" b="6152"/>
          <a:stretch/>
        </p:blipFill>
        <p:spPr>
          <a:xfrm>
            <a:off x="251520" y="1772816"/>
            <a:ext cx="4646016" cy="4933678"/>
          </a:xfrm>
          <a:prstGeom prst="rect">
            <a:avLst/>
          </a:prstGeom>
        </p:spPr>
      </p:pic>
      <p:pic>
        <p:nvPicPr>
          <p:cNvPr id="5"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4205"/>
            <a:ext cx="7200800" cy="5594606"/>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8563" t="9294" r="5061" b="1970"/>
          <a:stretch>
            <a:fillRect/>
          </a:stretch>
        </p:blipFill>
        <p:spPr bwMode="auto">
          <a:xfrm>
            <a:off x="2411760" y="188641"/>
            <a:ext cx="6551612" cy="631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2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l="8910" t="36743" r="16206" b="7372"/>
          <a:stretch>
            <a:fillRect/>
          </a:stretch>
        </p:blipFill>
        <p:spPr bwMode="auto">
          <a:xfrm>
            <a:off x="74613" y="104775"/>
            <a:ext cx="5021262"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l="8812" t="6445" r="18591" b="13226"/>
          <a:stretch>
            <a:fillRect/>
          </a:stretch>
        </p:blipFill>
        <p:spPr bwMode="auto">
          <a:xfrm>
            <a:off x="4067175" y="2060575"/>
            <a:ext cx="5006975" cy="469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l="5710" t="6541" r="5914" b="9984"/>
          <a:stretch>
            <a:fillRect/>
          </a:stretch>
        </p:blipFill>
        <p:spPr bwMode="auto">
          <a:xfrm>
            <a:off x="74613" y="2276872"/>
            <a:ext cx="4199706" cy="16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2948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anim calcmode="lin" valueType="num">
                                      <p:cBhvr>
                                        <p:cTn id="8" dur="1000" fill="hold"/>
                                        <p:tgtEl>
                                          <p:spTgt spid="81924"/>
                                        </p:tgtEl>
                                        <p:attrNameLst>
                                          <p:attrName>ppt_x</p:attrName>
                                        </p:attrNameLst>
                                      </p:cBhvr>
                                      <p:tavLst>
                                        <p:tav tm="0">
                                          <p:val>
                                            <p:strVal val="#ppt_x"/>
                                          </p:val>
                                        </p:tav>
                                        <p:tav tm="100000">
                                          <p:val>
                                            <p:strVal val="#ppt_x"/>
                                          </p:val>
                                        </p:tav>
                                      </p:tavLst>
                                    </p:anim>
                                    <p:anim calcmode="lin" valueType="num">
                                      <p:cBhvr>
                                        <p:cTn id="9" dur="1000" fill="hold"/>
                                        <p:tgtEl>
                                          <p:spTgt spid="8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CEN in FIGURES</a:t>
            </a:r>
            <a:endParaRPr lang="en-GB" dirty="0"/>
          </a:p>
        </p:txBody>
      </p:sp>
      <p:sp>
        <p:nvSpPr>
          <p:cNvPr id="3" name="Content Placeholder 2"/>
          <p:cNvSpPr>
            <a:spLocks noGrp="1"/>
          </p:cNvSpPr>
          <p:nvPr>
            <p:ph idx="1"/>
          </p:nvPr>
        </p:nvSpPr>
        <p:spPr>
          <a:xfrm>
            <a:off x="611560" y="908720"/>
            <a:ext cx="7521575" cy="3579812"/>
          </a:xfrm>
        </p:spPr>
        <p:txBody>
          <a:bodyPr/>
          <a:lstStyle/>
          <a:p>
            <a:r>
              <a:rPr lang="en-GB" sz="1600" dirty="0" smtClean="0"/>
              <a:t>In </a:t>
            </a:r>
            <a:r>
              <a:rPr lang="en-GB" dirty="0">
                <a:effectLst>
                  <a:outerShdw blurRad="38100" dist="38100" dir="2700000" algn="tl">
                    <a:srgbClr val="000000">
                      <a:alpha val="43137"/>
                    </a:srgbClr>
                  </a:outerShdw>
                </a:effectLst>
              </a:rPr>
              <a:t>2012, CEN produced 1148 documents </a:t>
            </a:r>
            <a:r>
              <a:rPr lang="en-GB" sz="1600" dirty="0"/>
              <a:t>(ENs - Standards, TSs </a:t>
            </a:r>
            <a:r>
              <a:rPr lang="en-GB" sz="1600" dirty="0" smtClean="0"/>
              <a:t>– Technical</a:t>
            </a:r>
          </a:p>
          <a:p>
            <a:r>
              <a:rPr lang="en-GB" sz="1600" dirty="0" smtClean="0"/>
              <a:t>Specifications</a:t>
            </a:r>
            <a:r>
              <a:rPr lang="en-GB" sz="1600" dirty="0"/>
              <a:t>, TRs - Technical Reports, CGs - CEN Guides and CWAs - CEN </a:t>
            </a:r>
            <a:r>
              <a:rPr lang="en-GB" sz="1600" dirty="0" smtClean="0"/>
              <a:t>Workshop</a:t>
            </a:r>
          </a:p>
          <a:p>
            <a:r>
              <a:rPr lang="en-GB" sz="1600" dirty="0" smtClean="0"/>
              <a:t>Agreements</a:t>
            </a:r>
            <a:r>
              <a:rPr lang="en-GB" sz="1600" dirty="0"/>
              <a:t>).</a:t>
            </a:r>
          </a:p>
          <a:p>
            <a:r>
              <a:rPr lang="en-GB" sz="1600" dirty="0"/>
              <a:t>The total number of living documents to date is 14.885 (end December 2012).</a:t>
            </a:r>
          </a:p>
          <a:p>
            <a:r>
              <a:rPr lang="en-GB" sz="1600" dirty="0"/>
              <a:t>At the </a:t>
            </a:r>
            <a:r>
              <a:rPr lang="en-GB" dirty="0">
                <a:effectLst>
                  <a:outerShdw blurRad="38100" dist="38100" dir="2700000" algn="tl">
                    <a:srgbClr val="000000">
                      <a:alpha val="43137"/>
                    </a:srgbClr>
                  </a:outerShdw>
                </a:effectLst>
              </a:rPr>
              <a:t>end of 2012 3337 documents were in preparation</a:t>
            </a:r>
            <a:r>
              <a:rPr lang="en-GB" sz="1600" dirty="0"/>
              <a:t>.</a:t>
            </a:r>
          </a:p>
          <a:p>
            <a:r>
              <a:rPr lang="en-GB" sz="1600" dirty="0" smtClean="0"/>
              <a:t>CEN </a:t>
            </a:r>
            <a:r>
              <a:rPr lang="en-GB" sz="1600" dirty="0"/>
              <a:t>currently has 1994 Technical Bodies, whereof:</a:t>
            </a:r>
          </a:p>
          <a:p>
            <a:r>
              <a:rPr lang="en-GB" sz="1600" dirty="0" smtClean="0"/>
              <a:t>307  </a:t>
            </a:r>
            <a:r>
              <a:rPr lang="en-GB" sz="1600" dirty="0"/>
              <a:t>active CEN Technical Committees</a:t>
            </a:r>
          </a:p>
          <a:p>
            <a:r>
              <a:rPr lang="en-GB" sz="1600" dirty="0"/>
              <a:t>27 active CEN Workshops</a:t>
            </a:r>
          </a:p>
          <a:p>
            <a:r>
              <a:rPr lang="en-GB" sz="1600" dirty="0"/>
              <a:t>52 CEN Technical Committees/Sub-committees</a:t>
            </a:r>
          </a:p>
          <a:p>
            <a:r>
              <a:rPr lang="en-GB" sz="1600" dirty="0"/>
              <a:t>1434 CEN Working Groups</a:t>
            </a:r>
          </a:p>
          <a:p>
            <a:r>
              <a:rPr lang="en-GB" sz="1600" dirty="0"/>
              <a:t>17 CEN-CENELEC Technical Committees</a:t>
            </a:r>
          </a:p>
          <a:p>
            <a:r>
              <a:rPr lang="en-GB" sz="1600" dirty="0"/>
              <a:t>1 CEN-CENELEC Workshop</a:t>
            </a:r>
          </a:p>
          <a:p>
            <a:r>
              <a:rPr lang="en-GB" sz="1600" dirty="0"/>
              <a:t>2 CEN-CENELEC Working Groups</a:t>
            </a:r>
          </a:p>
        </p:txBody>
      </p:sp>
      <p:sp>
        <p:nvSpPr>
          <p:cNvPr id="4" name="Footer Placeholder 3"/>
          <p:cNvSpPr>
            <a:spLocks noGrp="1"/>
          </p:cNvSpPr>
          <p:nvPr>
            <p:ph type="ftr" sz="quarter" idx="10"/>
          </p:nvPr>
        </p:nvSpPr>
        <p:spPr/>
        <p:txBody>
          <a:bodyPr/>
          <a:lstStyle/>
          <a:p>
            <a:pPr>
              <a:defRPr/>
            </a:pPr>
            <a:r>
              <a:rPr lang="en-US" smtClean="0"/>
              <a:t>2013</a:t>
            </a:r>
            <a:endParaRPr lang="en-US"/>
          </a:p>
        </p:txBody>
      </p:sp>
      <p:sp>
        <p:nvSpPr>
          <p:cNvPr id="5" name="Slide Number Placeholder 4"/>
          <p:cNvSpPr>
            <a:spLocks noGrp="1"/>
          </p:cNvSpPr>
          <p:nvPr>
            <p:ph type="sldNum" sz="quarter" idx="11"/>
          </p:nvPr>
        </p:nvSpPr>
        <p:spPr/>
        <p:txBody>
          <a:bodyPr/>
          <a:lstStyle/>
          <a:p>
            <a:fld id="{34C61655-D2B5-4975-82C3-569852422B4B}" type="slidenum">
              <a:rPr lang="en-US" smtClean="0"/>
              <a:pPr/>
              <a:t>24</a:t>
            </a:fld>
            <a:endParaRPr lang="en-US"/>
          </a:p>
        </p:txBody>
      </p:sp>
    </p:spTree>
    <p:extLst>
      <p:ext uri="{BB962C8B-B14F-4D97-AF65-F5344CB8AC3E}">
        <p14:creationId xmlns:p14="http://schemas.microsoft.com/office/powerpoint/2010/main" val="234147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92560" y="261809"/>
            <a:ext cx="706913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a:r>
              <a:rPr lang="en-GB" altLang="de-DE" sz="2400" b="1" dirty="0" smtClean="0">
                <a:effectLst>
                  <a:outerShdw blurRad="38100" dist="38100" dir="2700000" algn="tl">
                    <a:srgbClr val="000000">
                      <a:alpha val="43137"/>
                    </a:srgbClr>
                  </a:outerShdw>
                </a:effectLst>
                <a:latin typeface="Arial" charset="0"/>
                <a:cs typeface="Times New Roman" pitchFamily="18" charset="0"/>
              </a:rPr>
              <a:t>Aesthetic Plastic Surgery</a:t>
            </a:r>
          </a:p>
          <a:p>
            <a:endParaRPr lang="en-GB" altLang="de-DE" sz="1600" b="1" dirty="0" smtClean="0">
              <a:latin typeface="Arial" charset="0"/>
              <a:cs typeface="Times New Roman" pitchFamily="18" charset="0"/>
            </a:endParaRPr>
          </a:p>
          <a:p>
            <a:endParaRPr lang="en-GB" altLang="de-DE" sz="1600" b="1" dirty="0">
              <a:latin typeface="Arial" charset="0"/>
              <a:cs typeface="Times New Roman" pitchFamily="18" charset="0"/>
            </a:endParaRPr>
          </a:p>
          <a:p>
            <a:r>
              <a:rPr lang="en-GB" altLang="de-DE" sz="1600" b="1" dirty="0" smtClean="0">
                <a:latin typeface="Arial" charset="0"/>
                <a:cs typeface="Times New Roman" pitchFamily="18" charset="0"/>
              </a:rPr>
              <a:t>The </a:t>
            </a:r>
            <a:r>
              <a:rPr lang="en-GB" altLang="de-DE" sz="1600" b="1" dirty="0">
                <a:latin typeface="Arial" charset="0"/>
                <a:cs typeface="Times New Roman" pitchFamily="18" charset="0"/>
              </a:rPr>
              <a:t>Austrian standard institute (ASI) asked the CEN on January 18</a:t>
            </a:r>
            <a:r>
              <a:rPr lang="en-GB" altLang="de-DE" sz="1600" b="1" baseline="30000" dirty="0">
                <a:latin typeface="Arial" charset="0"/>
                <a:cs typeface="Times New Roman" pitchFamily="18" charset="0"/>
              </a:rPr>
              <a:t>th</a:t>
            </a:r>
            <a:r>
              <a:rPr lang="en-GB" altLang="de-DE" sz="1600" b="1" dirty="0">
                <a:latin typeface="Arial" charset="0"/>
                <a:cs typeface="Times New Roman" pitchFamily="18" charset="0"/>
              </a:rPr>
              <a:t> 2010 to create a  directive on aesthetic plastic surgery</a:t>
            </a:r>
            <a:r>
              <a:rPr lang="en-GB" altLang="de-DE" sz="1600" b="1" dirty="0" smtClean="0">
                <a:latin typeface="Arial" charset="0"/>
                <a:cs typeface="Times New Roman" pitchFamily="18" charset="0"/>
              </a:rPr>
              <a:t>.</a:t>
            </a:r>
          </a:p>
          <a:p>
            <a:endParaRPr lang="de-DE" altLang="de-DE" sz="1600" b="1" dirty="0">
              <a:latin typeface="Arial" charset="0"/>
            </a:endParaRPr>
          </a:p>
          <a:p>
            <a:r>
              <a:rPr lang="en-GB" altLang="de-DE" sz="1600" b="1" dirty="0">
                <a:latin typeface="Arial" charset="0"/>
                <a:cs typeface="Times New Roman" pitchFamily="18" charset="0"/>
              </a:rPr>
              <a:t>It was accepted by resolution CN/BTC 915/2010 and CEN created new </a:t>
            </a:r>
          </a:p>
          <a:p>
            <a:r>
              <a:rPr lang="en-GB" altLang="de-DE" sz="1600" b="1" dirty="0">
                <a:latin typeface="Arial" charset="0"/>
                <a:cs typeface="Times New Roman" pitchFamily="18" charset="0"/>
              </a:rPr>
              <a:t>project CN/TC 403 aesthetic surgery services</a:t>
            </a:r>
            <a:r>
              <a:rPr lang="en-GB" altLang="de-DE" sz="1600" b="1" dirty="0" smtClean="0">
                <a:latin typeface="Arial" charset="0"/>
                <a:cs typeface="Times New Roman" pitchFamily="18" charset="0"/>
              </a:rPr>
              <a:t>.</a:t>
            </a:r>
          </a:p>
          <a:p>
            <a:r>
              <a:rPr lang="en-GB" altLang="de-DE" sz="1600" b="1" dirty="0" smtClean="0">
                <a:latin typeface="Arial" charset="0"/>
                <a:cs typeface="Times New Roman" pitchFamily="18" charset="0"/>
              </a:rPr>
              <a:t> </a:t>
            </a:r>
            <a:endParaRPr lang="de-DE" altLang="de-DE" sz="1600" b="1" dirty="0">
              <a:latin typeface="Arial" charset="0"/>
            </a:endParaRPr>
          </a:p>
          <a:p>
            <a:r>
              <a:rPr lang="en-GB" altLang="de-DE" sz="1600" b="1" dirty="0">
                <a:latin typeface="Arial" charset="0"/>
                <a:cs typeface="Times New Roman" pitchFamily="18" charset="0"/>
              </a:rPr>
              <a:t>By the evaluation of the German medical chamber – BÄK – this creation and the application  is </a:t>
            </a:r>
            <a:r>
              <a:rPr lang="en-GB" altLang="de-DE" sz="1600" b="1" dirty="0">
                <a:solidFill>
                  <a:srgbClr val="FF0000"/>
                </a:solidFill>
                <a:latin typeface="Arial" charset="0"/>
                <a:cs typeface="Times New Roman" pitchFamily="18" charset="0"/>
              </a:rPr>
              <a:t>not in coherence with the</a:t>
            </a:r>
          </a:p>
          <a:p>
            <a:r>
              <a:rPr lang="en-GB" altLang="de-DE" sz="1600" b="1" dirty="0">
                <a:solidFill>
                  <a:srgbClr val="FF0000"/>
                </a:solidFill>
                <a:latin typeface="Arial" charset="0"/>
                <a:cs typeface="Times New Roman" pitchFamily="18" charset="0"/>
              </a:rPr>
              <a:t>European Directives 2005/36 EC and 2006/123/EC as well as it is violating  article 168/7 AEUV</a:t>
            </a:r>
            <a:r>
              <a:rPr lang="en-GB" altLang="de-DE" sz="1600" b="1" dirty="0">
                <a:latin typeface="Arial" charset="0"/>
                <a:cs typeface="Times New Roman" pitchFamily="18" charset="0"/>
              </a:rPr>
              <a:t> (</a:t>
            </a:r>
            <a:r>
              <a:rPr lang="en-GB" altLang="de-DE" sz="1600" b="1" i="1" dirty="0">
                <a:latin typeface="Arial" charset="0"/>
                <a:cs typeface="Times New Roman" pitchFamily="18" charset="0"/>
              </a:rPr>
              <a:t>Treaty about the working procedures of EU</a:t>
            </a:r>
            <a:r>
              <a:rPr lang="en-GB" altLang="de-DE" sz="1600" b="1" dirty="0">
                <a:latin typeface="Arial" charset="0"/>
                <a:cs typeface="Times New Roman" pitchFamily="18" charset="0"/>
              </a:rPr>
              <a:t>) which requires, that health policy is only within the organisations  of the national health systems. </a:t>
            </a:r>
            <a:endParaRPr lang="en-GB" altLang="de-DE" sz="1600" b="1" dirty="0" smtClean="0">
              <a:latin typeface="Arial" charset="0"/>
              <a:cs typeface="Times New Roman" pitchFamily="18" charset="0"/>
            </a:endParaRPr>
          </a:p>
          <a:p>
            <a:endParaRPr lang="de-DE" altLang="de-DE" sz="1600" b="1" dirty="0">
              <a:latin typeface="Arial" charset="0"/>
            </a:endParaRPr>
          </a:p>
          <a:p>
            <a:r>
              <a:rPr lang="en-GB" altLang="de-DE" sz="1600" b="1" dirty="0">
                <a:latin typeface="Arial" charset="0"/>
                <a:cs typeface="Times New Roman" pitchFamily="18" charset="0"/>
              </a:rPr>
              <a:t>Never the less, in violating the above mentioned rules, CEN accepted this application  with 25 in favour and four abstentions</a:t>
            </a:r>
            <a:r>
              <a:rPr lang="en-GB" altLang="de-DE" sz="1600" b="1" dirty="0" smtClean="0">
                <a:latin typeface="Arial" charset="0"/>
                <a:cs typeface="Times New Roman" pitchFamily="18" charset="0"/>
              </a:rPr>
              <a:t>.</a:t>
            </a:r>
          </a:p>
          <a:p>
            <a:endParaRPr lang="de-DE" altLang="de-DE" sz="1600" b="1" dirty="0">
              <a:latin typeface="Arial" charset="0"/>
            </a:endParaRPr>
          </a:p>
          <a:p>
            <a:r>
              <a:rPr lang="en-GB" altLang="de-DE" sz="1600" b="1" dirty="0">
                <a:latin typeface="Arial" charset="0"/>
                <a:cs typeface="Times New Roman" pitchFamily="18" charset="0"/>
              </a:rPr>
              <a:t>Belgium, the Netherlands, Austria, Slovakia and the UK </a:t>
            </a:r>
            <a:endParaRPr lang="en-GB" altLang="de-DE" sz="1600" b="1" dirty="0" smtClean="0">
              <a:latin typeface="Arial" charset="0"/>
              <a:cs typeface="Times New Roman" pitchFamily="18" charset="0"/>
            </a:endParaRPr>
          </a:p>
          <a:p>
            <a:endParaRPr lang="en-GB" altLang="de-DE" sz="1600" b="1" dirty="0">
              <a:latin typeface="Arial" charset="0"/>
              <a:cs typeface="Times New Roman" pitchFamily="18" charset="0"/>
            </a:endParaRPr>
          </a:p>
          <a:p>
            <a:r>
              <a:rPr lang="en-GB" altLang="de-DE" sz="1600" b="1" dirty="0" smtClean="0">
                <a:latin typeface="Arial" charset="0"/>
                <a:cs typeface="Times New Roman" pitchFamily="18" charset="0"/>
              </a:rPr>
              <a:t>amended </a:t>
            </a:r>
            <a:r>
              <a:rPr lang="en-GB" altLang="de-DE" sz="1600" b="1" dirty="0">
                <a:latin typeface="Arial" charset="0"/>
                <a:cs typeface="Times New Roman" pitchFamily="18" charset="0"/>
              </a:rPr>
              <a:t>their active participation  in the work of this process with project CN/TC 403 and it was installed with the  resolution BTC 015/2010.</a:t>
            </a:r>
            <a:endParaRPr lang="en-GB" altLang="de-DE" sz="1600" b="1" dirty="0">
              <a:latin typeface="Arial" charset="0"/>
            </a:endParaRPr>
          </a:p>
        </p:txBody>
      </p:sp>
    </p:spTree>
    <p:extLst>
      <p:ext uri="{BB962C8B-B14F-4D97-AF65-F5344CB8AC3E}">
        <p14:creationId xmlns:p14="http://schemas.microsoft.com/office/powerpoint/2010/main" val="948177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Ulrich\Documents\Dropbox\BV\UEMS\council\CEN\Aesthetic plastic\ÖÄK\capture1.bmp"/>
          <p:cNvPicPr>
            <a:picLocks noChangeAspect="1" noChangeArrowheads="1"/>
          </p:cNvPicPr>
          <p:nvPr/>
        </p:nvPicPr>
        <p:blipFill>
          <a:blip r:embed="rId2">
            <a:extLst>
              <a:ext uri="{28A0092B-C50C-407E-A947-70E740481C1C}">
                <a14:useLocalDpi xmlns:a14="http://schemas.microsoft.com/office/drawing/2010/main" val="0"/>
              </a:ext>
            </a:extLst>
          </a:blip>
          <a:srcRect l="16061" t="21062" r="13081" b="4002"/>
          <a:stretch>
            <a:fillRect/>
          </a:stretch>
        </p:blipFill>
        <p:spPr bwMode="auto">
          <a:xfrm>
            <a:off x="174625" y="404813"/>
            <a:ext cx="8969375"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002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Ulrich\Documents\Dropbox\BV\UEMS\council\CEN\Aesthetic plastic\ÖÄK\capture2.bmp"/>
          <p:cNvPicPr>
            <a:picLocks noChangeAspect="1" noChangeArrowheads="1"/>
          </p:cNvPicPr>
          <p:nvPr/>
        </p:nvPicPr>
        <p:blipFill>
          <a:blip r:embed="rId2">
            <a:extLst>
              <a:ext uri="{28A0092B-C50C-407E-A947-70E740481C1C}">
                <a14:useLocalDpi xmlns:a14="http://schemas.microsoft.com/office/drawing/2010/main" val="0"/>
              </a:ext>
            </a:extLst>
          </a:blip>
          <a:srcRect l="15375" t="14574" r="12392" b="549"/>
          <a:stretch>
            <a:fillRect/>
          </a:stretch>
        </p:blipFill>
        <p:spPr bwMode="auto">
          <a:xfrm>
            <a:off x="0" y="404813"/>
            <a:ext cx="9144000"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unten 1"/>
          <p:cNvSpPr/>
          <p:nvPr/>
        </p:nvSpPr>
        <p:spPr>
          <a:xfrm>
            <a:off x="5038725" y="765175"/>
            <a:ext cx="484188"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0000"/>
              </a:solidFill>
            </a:endParaRPr>
          </a:p>
        </p:txBody>
      </p:sp>
    </p:spTree>
    <p:extLst>
      <p:ext uri="{BB962C8B-B14F-4D97-AF65-F5344CB8AC3E}">
        <p14:creationId xmlns:p14="http://schemas.microsoft.com/office/powerpoint/2010/main" val="3911709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Ulrich\Documents\Dropbox\BV\UEMS\council\CEN\Aesthetic plastic\ÖÄK\capture3.bmp"/>
          <p:cNvPicPr>
            <a:picLocks noChangeAspect="1" noChangeArrowheads="1"/>
          </p:cNvPicPr>
          <p:nvPr/>
        </p:nvPicPr>
        <p:blipFill>
          <a:blip r:embed="rId2">
            <a:extLst>
              <a:ext uri="{28A0092B-C50C-407E-A947-70E740481C1C}">
                <a14:useLocalDpi xmlns:a14="http://schemas.microsoft.com/office/drawing/2010/main" val="0"/>
              </a:ext>
            </a:extLst>
          </a:blip>
          <a:srcRect l="16405" t="11224" r="13882" b="12166"/>
          <a:stretch>
            <a:fillRect/>
          </a:stretch>
        </p:blipFill>
        <p:spPr bwMode="auto">
          <a:xfrm>
            <a:off x="288925" y="404813"/>
            <a:ext cx="88249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53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Ulrich\Documents\Dropbox\BV\UEMS\council\CEN\Aesthetic plastic\ÖÄK\capture5.bmp"/>
          <p:cNvPicPr>
            <a:picLocks noChangeAspect="1" noChangeArrowheads="1"/>
          </p:cNvPicPr>
          <p:nvPr/>
        </p:nvPicPr>
        <p:blipFill>
          <a:blip r:embed="rId2">
            <a:extLst>
              <a:ext uri="{28A0092B-C50C-407E-A947-70E740481C1C}">
                <a14:useLocalDpi xmlns:a14="http://schemas.microsoft.com/office/drawing/2010/main" val="0"/>
              </a:ext>
            </a:extLst>
          </a:blip>
          <a:srcRect l="16405" t="35297" r="12965" b="16353"/>
          <a:stretch>
            <a:fillRect/>
          </a:stretch>
        </p:blipFill>
        <p:spPr bwMode="auto">
          <a:xfrm>
            <a:off x="0" y="1268413"/>
            <a:ext cx="894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42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7450" y="238125"/>
            <a:ext cx="7521575" cy="549275"/>
          </a:xfrm>
        </p:spPr>
        <p:txBody>
          <a:bodyPr/>
          <a:lstStyle/>
          <a:p>
            <a:pPr algn="ctr" eaLnBrk="1" fontAlgn="auto" hangingPunct="1">
              <a:spcAft>
                <a:spcPts val="0"/>
              </a:spcAft>
              <a:defRPr/>
            </a:pPr>
            <a:r>
              <a:rPr lang="en-GB" dirty="0" smtClean="0"/>
              <a:t>THE </a:t>
            </a:r>
            <a:r>
              <a:rPr lang="en-GB" b="1" dirty="0" smtClean="0">
                <a:solidFill>
                  <a:schemeClr val="accent3">
                    <a:lumMod val="75000"/>
                  </a:schemeClr>
                </a:solidFill>
              </a:rPr>
              <a:t>ADDED VALUE </a:t>
            </a:r>
            <a:r>
              <a:rPr lang="en-GB" dirty="0" smtClean="0"/>
              <a:t>OF THE </a:t>
            </a:r>
            <a:r>
              <a:rPr lang="en-GB" b="1" dirty="0" smtClean="0">
                <a:solidFill>
                  <a:schemeClr val="accent3">
                    <a:lumMod val="75000"/>
                  </a:schemeClr>
                </a:solidFill>
              </a:rPr>
              <a:t>UEMS</a:t>
            </a:r>
            <a:endParaRPr lang="en-GB" b="1" dirty="0">
              <a:solidFill>
                <a:schemeClr val="accent3">
                  <a:lumMod val="75000"/>
                </a:schemeClr>
              </a:solidFill>
            </a:endParaRPr>
          </a:p>
        </p:txBody>
      </p:sp>
      <p:sp>
        <p:nvSpPr>
          <p:cNvPr id="70659" name="Content Placeholder 2"/>
          <p:cNvSpPr>
            <a:spLocks noGrp="1"/>
          </p:cNvSpPr>
          <p:nvPr>
            <p:ph idx="1"/>
          </p:nvPr>
        </p:nvSpPr>
        <p:spPr>
          <a:xfrm>
            <a:off x="822325" y="1100138"/>
            <a:ext cx="7521575" cy="4057650"/>
          </a:xfrm>
        </p:spPr>
        <p:txBody>
          <a:bodyPr/>
          <a:lstStyle/>
          <a:p>
            <a:pPr eaLnBrk="1" hangingPunct="1">
              <a:buFont typeface="Wingdings" panose="05000000000000000000" pitchFamily="2" charset="2"/>
              <a:buChar char="Ø"/>
            </a:pPr>
            <a:endParaRPr lang="pl-PL" b="0" dirty="0" smtClean="0">
              <a:ea typeface="Calibri" panose="020F0502020204030204" pitchFamily="34" charset="0"/>
            </a:endParaRPr>
          </a:p>
          <a:p>
            <a:pPr eaLnBrk="1" hangingPunct="1">
              <a:buFont typeface="Wingdings" panose="05000000000000000000" pitchFamily="2" charset="2"/>
              <a:buChar char="Ø"/>
            </a:pPr>
            <a:endParaRPr lang="pl-PL" b="0" dirty="0" smtClean="0">
              <a:ea typeface="Calibri" panose="020F0502020204030204" pitchFamily="34" charset="0"/>
            </a:endParaRPr>
          </a:p>
          <a:p>
            <a:pPr eaLnBrk="1" hangingPunct="1">
              <a:buFont typeface="Wingdings" panose="05000000000000000000" pitchFamily="2" charset="2"/>
              <a:buChar char="Ø"/>
            </a:pPr>
            <a:r>
              <a:rPr lang="en-GB" dirty="0" smtClean="0">
                <a:ea typeface="Calibri" panose="020F0502020204030204" pitchFamily="34" charset="0"/>
              </a:rPr>
              <a:t>development of </a:t>
            </a:r>
            <a:r>
              <a:rPr lang="pl-PL" dirty="0" smtClean="0">
                <a:ea typeface="Calibri" panose="020F0502020204030204" pitchFamily="34" charset="0"/>
              </a:rPr>
              <a:t>modern</a:t>
            </a:r>
            <a:r>
              <a:rPr lang="en-GB" dirty="0" smtClean="0">
                <a:ea typeface="Calibri" panose="020F0502020204030204" pitchFamily="34" charset="0"/>
              </a:rPr>
              <a:t>, harmonised models for the training </a:t>
            </a:r>
            <a:r>
              <a:rPr lang="en-GB" b="0" dirty="0" smtClean="0">
                <a:ea typeface="Calibri" panose="020F0502020204030204" pitchFamily="34" charset="0"/>
              </a:rPr>
              <a:t>of the next generation of medical specialists</a:t>
            </a:r>
            <a:r>
              <a:rPr lang="pl-PL" b="0" dirty="0" smtClean="0">
                <a:ea typeface="Calibri" panose="020F0502020204030204" pitchFamily="34" charset="0"/>
              </a:rPr>
              <a:t> </a:t>
            </a:r>
          </a:p>
          <a:p>
            <a:pPr eaLnBrk="1" hangingPunct="1">
              <a:buFont typeface="Wingdings" panose="05000000000000000000" pitchFamily="2" charset="2"/>
              <a:buChar char="Ø"/>
            </a:pPr>
            <a:r>
              <a:rPr lang="pl-PL" b="0" dirty="0" smtClean="0">
                <a:ea typeface="Calibri" panose="020F0502020204030204" pitchFamily="34" charset="0"/>
              </a:rPr>
              <a:t>an </a:t>
            </a:r>
            <a:r>
              <a:rPr lang="pl-PL" dirty="0" smtClean="0">
                <a:ea typeface="Calibri" panose="020F0502020204030204" pitchFamily="34" charset="0"/>
              </a:rPr>
              <a:t>independent</a:t>
            </a:r>
            <a:r>
              <a:rPr lang="pl-PL" b="0" dirty="0" smtClean="0">
                <a:ea typeface="Calibri" panose="020F0502020204030204" pitchFamily="34" charset="0"/>
              </a:rPr>
              <a:t> body for </a:t>
            </a:r>
            <a:r>
              <a:rPr lang="pl-PL" dirty="0" smtClean="0">
                <a:ea typeface="Calibri" panose="020F0502020204030204" pitchFamily="34" charset="0"/>
              </a:rPr>
              <a:t>international</a:t>
            </a:r>
            <a:r>
              <a:rPr lang="pl-PL" b="0" dirty="0" smtClean="0">
                <a:ea typeface="Calibri" panose="020F0502020204030204" pitchFamily="34" charset="0"/>
              </a:rPr>
              <a:t> </a:t>
            </a:r>
            <a:r>
              <a:rPr lang="pl-PL" dirty="0" smtClean="0">
                <a:ea typeface="Calibri" panose="020F0502020204030204" pitchFamily="34" charset="0"/>
              </a:rPr>
              <a:t>accreditation</a:t>
            </a:r>
            <a:r>
              <a:rPr lang="pl-PL" b="0" dirty="0" smtClean="0">
                <a:ea typeface="Calibri" panose="020F0502020204030204" pitchFamily="34" charset="0"/>
              </a:rPr>
              <a:t> of CME </a:t>
            </a:r>
            <a:r>
              <a:rPr lang="de-DE" b="0" dirty="0" smtClean="0">
                <a:ea typeface="Calibri" panose="020F0502020204030204" pitchFamily="34" charset="0"/>
              </a:rPr>
              <a:t>(US, Canada)</a:t>
            </a:r>
            <a:endParaRPr lang="pl-PL" b="0" dirty="0" smtClean="0">
              <a:ea typeface="Calibri" panose="020F0502020204030204" pitchFamily="34" charset="0"/>
            </a:endParaRPr>
          </a:p>
          <a:p>
            <a:pPr eaLnBrk="1" hangingPunct="1">
              <a:buFont typeface="Wingdings" panose="05000000000000000000" pitchFamily="2" charset="2"/>
              <a:buChar char="Ø"/>
            </a:pPr>
            <a:r>
              <a:rPr lang="en-GB" dirty="0" smtClean="0">
                <a:ea typeface="Calibri" panose="020F0502020204030204" pitchFamily="34" charset="0"/>
              </a:rPr>
              <a:t>addressing interdisciplinary issues</a:t>
            </a:r>
            <a:r>
              <a:rPr lang="en-GB" b="0" dirty="0" smtClean="0">
                <a:ea typeface="Calibri" panose="020F0502020204030204" pitchFamily="34" charset="0"/>
              </a:rPr>
              <a:t> in emerging areas of specialist medical practice</a:t>
            </a:r>
            <a:endParaRPr lang="fr-BE" b="0" dirty="0" smtClean="0">
              <a:ea typeface="Calibri" panose="020F0502020204030204" pitchFamily="34" charset="0"/>
            </a:endParaRPr>
          </a:p>
          <a:p>
            <a:pPr eaLnBrk="1" hangingPunct="1">
              <a:buFont typeface="Wingdings" panose="05000000000000000000" pitchFamily="2" charset="2"/>
              <a:buChar char="Ø"/>
            </a:pPr>
            <a:r>
              <a:rPr lang="pl-PL" dirty="0" smtClean="0">
                <a:ea typeface="Calibri" panose="020F0502020204030204" pitchFamily="34" charset="0"/>
              </a:rPr>
              <a:t>peer review</a:t>
            </a:r>
            <a:r>
              <a:rPr lang="pl-PL" b="0" dirty="0" smtClean="0">
                <a:ea typeface="Calibri" panose="020F0502020204030204" pitchFamily="34" charset="0"/>
              </a:rPr>
              <a:t> and approval of specialty documents, education </a:t>
            </a:r>
          </a:p>
          <a:p>
            <a:pPr eaLnBrk="1" hangingPunct="1">
              <a:buFont typeface="Wingdings" panose="05000000000000000000" pitchFamily="2" charset="2"/>
              <a:buChar char="Ø"/>
            </a:pPr>
            <a:endParaRPr lang="fr-BE" b="0" dirty="0" smtClean="0">
              <a:ea typeface="Calibri" panose="020F0502020204030204" pitchFamily="34"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54025C80-3A13-428F-9E3C-8E908A79BDD3}" type="slidenum">
              <a:rPr lang="en-US">
                <a:solidFill>
                  <a:srgbClr val="FFFFFF"/>
                </a:solidFill>
                <a:latin typeface="Calibri" panose="020F0502020204030204" pitchFamily="34" charset="0"/>
              </a:rPr>
              <a:pPr eaLnBrk="1" hangingPunct="1"/>
              <a:t>3</a:t>
            </a:fld>
            <a:endParaRPr lang="en-US">
              <a:solidFill>
                <a:srgbClr val="FFFFFF"/>
              </a:solidFill>
              <a:latin typeface="Calibri" panose="020F0502020204030204" pitchFamily="34" charset="0"/>
            </a:endParaRPr>
          </a:p>
        </p:txBody>
      </p:sp>
      <p:sp>
        <p:nvSpPr>
          <p:cNvPr id="2" name="Symbol zastępczy stopki 1"/>
          <p:cNvSpPr>
            <a:spLocks noGrp="1"/>
          </p:cNvSpPr>
          <p:nvPr>
            <p:ph type="ftr" sz="quarter" idx="10"/>
          </p:nvPr>
        </p:nvSpPr>
        <p:spPr/>
        <p:txBody>
          <a:bodyPr/>
          <a:lstStyle/>
          <a:p>
            <a:pPr>
              <a:defRPr/>
            </a:pPr>
            <a:r>
              <a:rPr lang="en-US" smtClean="0"/>
              <a:t>2013</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Ulrich\Documents\Dropbox\BV\UEMS\council\CEN\Aesthetic plastic\ÖÄK\capture6.bmp"/>
          <p:cNvPicPr>
            <a:picLocks noChangeAspect="1" noChangeArrowheads="1"/>
          </p:cNvPicPr>
          <p:nvPr/>
        </p:nvPicPr>
        <p:blipFill>
          <a:blip r:embed="rId2">
            <a:extLst>
              <a:ext uri="{28A0092B-C50C-407E-A947-70E740481C1C}">
                <a14:useLocalDpi xmlns:a14="http://schemas.microsoft.com/office/drawing/2010/main" val="0"/>
              </a:ext>
            </a:extLst>
          </a:blip>
          <a:srcRect l="15833" t="34039" r="12392" b="23260"/>
          <a:stretch>
            <a:fillRect/>
          </a:stretch>
        </p:blipFill>
        <p:spPr bwMode="auto">
          <a:xfrm>
            <a:off x="-33338" y="2305050"/>
            <a:ext cx="9085263"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25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Ulrich\Documents\Dropbox\BV\UEMS\council\CEN\Aesthetic plastic\ÖÄK\capture7.bmp"/>
          <p:cNvPicPr>
            <a:picLocks noChangeAspect="1" noChangeArrowheads="1"/>
          </p:cNvPicPr>
          <p:nvPr/>
        </p:nvPicPr>
        <p:blipFill>
          <a:blip r:embed="rId2">
            <a:extLst>
              <a:ext uri="{28A0092B-C50C-407E-A947-70E740481C1C}">
                <a14:useLocalDpi xmlns:a14="http://schemas.microsoft.com/office/drawing/2010/main" val="0"/>
              </a:ext>
            </a:extLst>
          </a:blip>
          <a:srcRect l="15602" t="35715" r="13080" b="9863"/>
          <a:stretch>
            <a:fillRect/>
          </a:stretch>
        </p:blipFill>
        <p:spPr bwMode="auto">
          <a:xfrm>
            <a:off x="106363" y="1301750"/>
            <a:ext cx="9028112"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913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Ulrich\Documents\Dropbox\BV\UEMS\council\CEN\Aesthetic plastic\ÖÄK\capture8.bmp"/>
          <p:cNvPicPr>
            <a:picLocks noChangeAspect="1" noChangeArrowheads="1"/>
          </p:cNvPicPr>
          <p:nvPr/>
        </p:nvPicPr>
        <p:blipFill>
          <a:blip r:embed="rId2">
            <a:extLst>
              <a:ext uri="{28A0092B-C50C-407E-A947-70E740481C1C}">
                <a14:useLocalDpi xmlns:a14="http://schemas.microsoft.com/office/drawing/2010/main" val="0"/>
              </a:ext>
            </a:extLst>
          </a:blip>
          <a:srcRect l="15488" t="33202" r="13882" b="16353"/>
          <a:stretch>
            <a:fillRect/>
          </a:stretch>
        </p:blipFill>
        <p:spPr bwMode="auto">
          <a:xfrm>
            <a:off x="182563" y="981075"/>
            <a:ext cx="89408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916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Ulrich\Documents\Dropbox\BV\UEMS\council\CEN\Aesthetic plastic\ÖÄK\capture9.bmp"/>
          <p:cNvPicPr>
            <a:picLocks noChangeAspect="1" noChangeArrowheads="1"/>
          </p:cNvPicPr>
          <p:nvPr/>
        </p:nvPicPr>
        <p:blipFill>
          <a:blip r:embed="rId2">
            <a:extLst>
              <a:ext uri="{28A0092B-C50C-407E-A947-70E740481C1C}">
                <a14:useLocalDpi xmlns:a14="http://schemas.microsoft.com/office/drawing/2010/main" val="0"/>
              </a:ext>
            </a:extLst>
          </a:blip>
          <a:srcRect l="16176" t="34669" r="13882" b="10490"/>
          <a:stretch>
            <a:fillRect/>
          </a:stretch>
        </p:blipFill>
        <p:spPr bwMode="auto">
          <a:xfrm>
            <a:off x="107950" y="377825"/>
            <a:ext cx="88534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Ulrich\Documents\Dropbox\BV\UEMS\council\CEN\Aesthetic plastic\ÖÄK\capture10.bmp"/>
          <p:cNvPicPr>
            <a:picLocks noChangeAspect="1" noChangeArrowheads="1"/>
          </p:cNvPicPr>
          <p:nvPr/>
        </p:nvPicPr>
        <p:blipFill>
          <a:blip r:embed="rId3">
            <a:extLst>
              <a:ext uri="{28A0092B-C50C-407E-A947-70E740481C1C}">
                <a14:useLocalDpi xmlns:a14="http://schemas.microsoft.com/office/drawing/2010/main" val="0"/>
              </a:ext>
            </a:extLst>
          </a:blip>
          <a:srcRect l="15259" t="43878" r="13882" b="34145"/>
          <a:stretch>
            <a:fillRect/>
          </a:stretch>
        </p:blipFill>
        <p:spPr bwMode="auto">
          <a:xfrm>
            <a:off x="119063" y="4652963"/>
            <a:ext cx="8969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44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Ulrich\Documents\Dropbox\BV\UEMS\council\CEN\Aesthetic plastic\ÖÄK\capture11.bmp"/>
          <p:cNvPicPr>
            <a:picLocks noChangeAspect="1" noChangeArrowheads="1"/>
          </p:cNvPicPr>
          <p:nvPr/>
        </p:nvPicPr>
        <p:blipFill>
          <a:blip r:embed="rId2">
            <a:extLst>
              <a:ext uri="{28A0092B-C50C-407E-A947-70E740481C1C}">
                <a14:useLocalDpi xmlns:a14="http://schemas.microsoft.com/office/drawing/2010/main" val="0"/>
              </a:ext>
            </a:extLst>
          </a:blip>
          <a:srcRect l="31413" t="15779" r="24789" b="7072"/>
          <a:stretch>
            <a:fillRect/>
          </a:stretch>
        </p:blipFill>
        <p:spPr bwMode="auto">
          <a:xfrm>
            <a:off x="295275" y="188913"/>
            <a:ext cx="5384800"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Picture 3" descr="C:\Users\Ulrich\Documents\Dropbox\BV\UEMS\council\CEN\Aesthetic plastic\ÖÄK\capture12.bmp"/>
          <p:cNvPicPr>
            <a:picLocks noChangeAspect="1" noChangeArrowheads="1"/>
          </p:cNvPicPr>
          <p:nvPr/>
        </p:nvPicPr>
        <p:blipFill>
          <a:blip r:embed="rId3">
            <a:extLst>
              <a:ext uri="{28A0092B-C50C-407E-A947-70E740481C1C}">
                <a14:useLocalDpi xmlns:a14="http://schemas.microsoft.com/office/drawing/2010/main" val="0"/>
              </a:ext>
            </a:extLst>
          </a:blip>
          <a:srcRect l="29820" t="12689" r="29820" b="4842"/>
          <a:stretch>
            <a:fillRect/>
          </a:stretch>
        </p:blipFill>
        <p:spPr bwMode="auto">
          <a:xfrm>
            <a:off x="3851275" y="333375"/>
            <a:ext cx="5110163"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4" descr="C:\Users\Ulrich\Documents\Dropbox\BV\UEMS\council\CEN\Aesthetic plastic\ÖÄK\capture13.bmp"/>
          <p:cNvPicPr>
            <a:picLocks noChangeAspect="1" noChangeArrowheads="1"/>
          </p:cNvPicPr>
          <p:nvPr/>
        </p:nvPicPr>
        <p:blipFill>
          <a:blip r:embed="rId4">
            <a:extLst>
              <a:ext uri="{28A0092B-C50C-407E-A947-70E740481C1C}">
                <a14:useLocalDpi xmlns:a14="http://schemas.microsoft.com/office/drawing/2010/main" val="0"/>
              </a:ext>
            </a:extLst>
          </a:blip>
          <a:srcRect l="27641" t="13737" r="28101" b="7532"/>
          <a:stretch>
            <a:fillRect/>
          </a:stretch>
        </p:blipFill>
        <p:spPr bwMode="auto">
          <a:xfrm>
            <a:off x="407988" y="1125538"/>
            <a:ext cx="5602287"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068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additive="base">
                                        <p:cTn id="7" dur="500" fill="hold"/>
                                        <p:tgtEl>
                                          <p:spTgt spid="145411"/>
                                        </p:tgtEl>
                                        <p:attrNameLst>
                                          <p:attrName>ppt_x</p:attrName>
                                        </p:attrNameLst>
                                      </p:cBhvr>
                                      <p:tavLst>
                                        <p:tav tm="0">
                                          <p:val>
                                            <p:strVal val="1+#ppt_w/2"/>
                                          </p:val>
                                        </p:tav>
                                        <p:tav tm="100000">
                                          <p:val>
                                            <p:strVal val="#ppt_x"/>
                                          </p:val>
                                        </p:tav>
                                      </p:tavLst>
                                    </p:anim>
                                    <p:anim calcmode="lin" valueType="num">
                                      <p:cBhvr additive="base">
                                        <p:cTn id="8" dur="500" fill="hold"/>
                                        <p:tgtEl>
                                          <p:spTgt spid="1454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additive="base">
                                        <p:cTn id="13" dur="500" fill="hold"/>
                                        <p:tgtEl>
                                          <p:spTgt spid="145412"/>
                                        </p:tgtEl>
                                        <p:attrNameLst>
                                          <p:attrName>ppt_x</p:attrName>
                                        </p:attrNameLst>
                                      </p:cBhvr>
                                      <p:tavLst>
                                        <p:tav tm="0">
                                          <p:val>
                                            <p:strVal val="0-#ppt_w/2"/>
                                          </p:val>
                                        </p:tav>
                                        <p:tav tm="100000">
                                          <p:val>
                                            <p:strVal val="#ppt_x"/>
                                          </p:val>
                                        </p:tav>
                                      </p:tavLst>
                                    </p:anim>
                                    <p:anim calcmode="lin" valueType="num">
                                      <p:cBhvr additive="base">
                                        <p:cTn id="14" dur="500"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descr="C:\Users\Ulrich\Documents\Dropbox\BV\UEMS\council\CEN\Aesthetic plastic\ÖÄK\capture8.bmp"/>
          <p:cNvPicPr>
            <a:picLocks noChangeAspect="1" noChangeArrowheads="1"/>
          </p:cNvPicPr>
          <p:nvPr/>
        </p:nvPicPr>
        <p:blipFill>
          <a:blip r:embed="rId2">
            <a:extLst>
              <a:ext uri="{28A0092B-C50C-407E-A947-70E740481C1C}">
                <a14:useLocalDpi xmlns:a14="http://schemas.microsoft.com/office/drawing/2010/main" val="0"/>
              </a:ext>
            </a:extLst>
          </a:blip>
          <a:srcRect l="16907" t="40218" r="20834" b="19385"/>
          <a:stretch>
            <a:fillRect/>
          </a:stretch>
        </p:blipFill>
        <p:spPr bwMode="auto">
          <a:xfrm>
            <a:off x="592138" y="3838575"/>
            <a:ext cx="83883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feil nach links 4"/>
          <p:cNvSpPr/>
          <p:nvPr/>
        </p:nvSpPr>
        <p:spPr>
          <a:xfrm>
            <a:off x="3262313" y="5329238"/>
            <a:ext cx="977900" cy="241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Pfeil nach links 5"/>
          <p:cNvSpPr/>
          <p:nvPr/>
        </p:nvSpPr>
        <p:spPr>
          <a:xfrm>
            <a:off x="6443663" y="5570538"/>
            <a:ext cx="979487" cy="2428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Pfeil nach links 6"/>
          <p:cNvSpPr/>
          <p:nvPr/>
        </p:nvSpPr>
        <p:spPr>
          <a:xfrm>
            <a:off x="5111750" y="6286500"/>
            <a:ext cx="977900" cy="2428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Pfeil nach links 7"/>
          <p:cNvSpPr/>
          <p:nvPr/>
        </p:nvSpPr>
        <p:spPr>
          <a:xfrm>
            <a:off x="4041775" y="6529388"/>
            <a:ext cx="977900" cy="241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 name="Picture 2" descr="C:\Users\Ulrich\Documents\Dropbox\BV\UEMS\council\CEN\Aesthetic plastic\ÖÄK\capture7.bmp"/>
          <p:cNvPicPr>
            <a:picLocks noChangeAspect="1" noChangeArrowheads="1"/>
          </p:cNvPicPr>
          <p:nvPr/>
        </p:nvPicPr>
        <p:blipFill>
          <a:blip r:embed="rId3">
            <a:extLst>
              <a:ext uri="{28A0092B-C50C-407E-A947-70E740481C1C}">
                <a14:useLocalDpi xmlns:a14="http://schemas.microsoft.com/office/drawing/2010/main" val="0"/>
              </a:ext>
            </a:extLst>
          </a:blip>
          <a:srcRect l="16815" t="42726" r="16692" b="9863"/>
          <a:stretch>
            <a:fillRect/>
          </a:stretch>
        </p:blipFill>
        <p:spPr bwMode="auto">
          <a:xfrm>
            <a:off x="592138" y="188640"/>
            <a:ext cx="8418512"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259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en-US" smtClean="0"/>
              <a:t>2013</a:t>
            </a:r>
            <a:endParaRPr lang="en-US"/>
          </a:p>
        </p:txBody>
      </p:sp>
      <p:sp>
        <p:nvSpPr>
          <p:cNvPr id="3" name="Foliennummernplatzhalter 2"/>
          <p:cNvSpPr>
            <a:spLocks noGrp="1"/>
          </p:cNvSpPr>
          <p:nvPr>
            <p:ph type="sldNum" sz="quarter" idx="12"/>
          </p:nvPr>
        </p:nvSpPr>
        <p:spPr/>
        <p:txBody>
          <a:bodyPr/>
          <a:lstStyle/>
          <a:p>
            <a:fld id="{BB6A339F-1C20-4860-BFB9-595602DA49BC}" type="slidenum">
              <a:rPr lang="en-US" smtClean="0"/>
              <a:pPr/>
              <a:t>36</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42" r="4198"/>
          <a:stretch/>
        </p:blipFill>
        <p:spPr bwMode="auto">
          <a:xfrm>
            <a:off x="179512" y="764703"/>
            <a:ext cx="8784977" cy="235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oben 3"/>
          <p:cNvSpPr/>
          <p:nvPr/>
        </p:nvSpPr>
        <p:spPr>
          <a:xfrm>
            <a:off x="3419872" y="2852936"/>
            <a:ext cx="484632" cy="266429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5004048" y="4005064"/>
            <a:ext cx="1814407" cy="369332"/>
          </a:xfrm>
          <a:prstGeom prst="rect">
            <a:avLst/>
          </a:prstGeom>
          <a:noFill/>
        </p:spPr>
        <p:txBody>
          <a:bodyPr wrap="none" rtlCol="0">
            <a:spAutoFit/>
          </a:bodyPr>
          <a:lstStyle/>
          <a:p>
            <a:r>
              <a:rPr lang="de-DE" b="1" dirty="0" smtClean="0">
                <a:effectLst>
                  <a:outerShdw blurRad="38100" dist="38100" dir="2700000" algn="tl">
                    <a:srgbClr val="000000">
                      <a:alpha val="43137"/>
                    </a:srgbClr>
                  </a:outerShdw>
                </a:effectLst>
              </a:rPr>
              <a:t>Wien 2013 08 31 </a:t>
            </a:r>
            <a:endParaRPr lang="de-DE" b="1" dirty="0">
              <a:effectLst>
                <a:outerShdw blurRad="38100" dist="38100" dir="2700000" algn="tl">
                  <a:srgbClr val="000000">
                    <a:alpha val="43137"/>
                  </a:srgbClr>
                </a:outerShdw>
              </a:effectLst>
            </a:endParaRPr>
          </a:p>
        </p:txBody>
      </p:sp>
      <p:sp>
        <p:nvSpPr>
          <p:cNvPr id="6" name="Pfeil nach unten 5"/>
          <p:cNvSpPr/>
          <p:nvPr/>
        </p:nvSpPr>
        <p:spPr>
          <a:xfrm>
            <a:off x="7236296" y="116632"/>
            <a:ext cx="242316" cy="14824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34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err="1" smtClean="0"/>
              <a:t>Standardization</a:t>
            </a:r>
            <a:r>
              <a:rPr lang="pl-PL" dirty="0" smtClean="0"/>
              <a:t> of </a:t>
            </a:r>
            <a:r>
              <a:rPr lang="pl-PL" dirty="0" err="1" smtClean="0"/>
              <a:t>medical</a:t>
            </a:r>
            <a:r>
              <a:rPr lang="pl-PL" dirty="0" smtClean="0"/>
              <a:t>  </a:t>
            </a:r>
            <a:r>
              <a:rPr lang="pl-PL" dirty="0" err="1" smtClean="0"/>
              <a:t>procedures</a:t>
            </a:r>
            <a:endParaRPr lang="pl-PL" dirty="0"/>
          </a:p>
        </p:txBody>
      </p:sp>
      <p:sp>
        <p:nvSpPr>
          <p:cNvPr id="77827" name="Symbol zastępczy zawartości 2"/>
          <p:cNvSpPr>
            <a:spLocks noGrp="1"/>
          </p:cNvSpPr>
          <p:nvPr>
            <p:ph idx="1"/>
          </p:nvPr>
        </p:nvSpPr>
        <p:spPr>
          <a:xfrm>
            <a:off x="107504" y="1100138"/>
            <a:ext cx="8784975" cy="3579812"/>
          </a:xfrm>
        </p:spPr>
        <p:txBody>
          <a:bodyPr/>
          <a:lstStyle/>
          <a:p>
            <a:endParaRPr lang="pl-PL" dirty="0" smtClean="0">
              <a:ea typeface="Calibri" panose="020F0502020204030204" pitchFamily="34" charset="0"/>
            </a:endParaRPr>
          </a:p>
          <a:p>
            <a:r>
              <a:rPr lang="pl-PL" sz="2400" dirty="0" smtClean="0">
                <a:ea typeface="Calibri" panose="020F0502020204030204" pitchFamily="34" charset="0"/>
              </a:rPr>
              <a:t>UEMS did </a:t>
            </a:r>
            <a:r>
              <a:rPr lang="pl-PL" sz="2800" dirty="0" smtClean="0">
                <a:solidFill>
                  <a:srgbClr val="FF0000"/>
                </a:solidFill>
                <a:ea typeface="Calibri" panose="020F0502020204030204" pitchFamily="34" charset="0"/>
              </a:rPr>
              <a:t>not</a:t>
            </a:r>
            <a:r>
              <a:rPr lang="pl-PL" sz="2400" dirty="0" smtClean="0">
                <a:ea typeface="Calibri" panose="020F0502020204030204" pitchFamily="34" charset="0"/>
              </a:rPr>
              <a:t> start and does </a:t>
            </a:r>
            <a:r>
              <a:rPr lang="pl-PL" sz="2800" dirty="0" smtClean="0">
                <a:solidFill>
                  <a:srgbClr val="FF0000"/>
                </a:solidFill>
                <a:ea typeface="Calibri" panose="020F0502020204030204" pitchFamily="34" charset="0"/>
              </a:rPr>
              <a:t>not</a:t>
            </a:r>
            <a:r>
              <a:rPr lang="pl-PL" sz="2400" dirty="0" smtClean="0">
                <a:ea typeface="Calibri" panose="020F0502020204030204" pitchFamily="34" charset="0"/>
              </a:rPr>
              <a:t> support CEN TC/403 initiative</a:t>
            </a:r>
            <a:endParaRPr lang="de-DE" sz="2400" dirty="0">
              <a:ea typeface="Calibri" panose="020F0502020204030204" pitchFamily="34" charset="0"/>
            </a:endParaRPr>
          </a:p>
          <a:p>
            <a:endParaRPr lang="pl-PL" sz="2400" dirty="0" smtClean="0">
              <a:ea typeface="Calibri" panose="020F0502020204030204" pitchFamily="34" charset="0"/>
            </a:endParaRPr>
          </a:p>
          <a:p>
            <a:pPr marL="0" lvl="1" indent="0">
              <a:buNone/>
            </a:pPr>
            <a:r>
              <a:rPr lang="pl-PL" sz="2400" dirty="0" err="1" smtClean="0">
                <a:ea typeface="Calibri" panose="020F0502020204030204" pitchFamily="34" charset="0"/>
              </a:rPr>
              <a:t>declined</a:t>
            </a:r>
            <a:r>
              <a:rPr lang="pl-PL" sz="2400" dirty="0" smtClean="0">
                <a:ea typeface="Calibri" panose="020F0502020204030204" pitchFamily="34" charset="0"/>
              </a:rPr>
              <a:t> </a:t>
            </a:r>
            <a:r>
              <a:rPr lang="pl-PL" sz="2400" dirty="0" err="1" smtClean="0">
                <a:ea typeface="Calibri" panose="020F0502020204030204" pitchFamily="34" charset="0"/>
              </a:rPr>
              <a:t>offer</a:t>
            </a:r>
            <a:r>
              <a:rPr lang="pl-PL" sz="2400" dirty="0" smtClean="0">
                <a:ea typeface="Calibri" panose="020F0502020204030204" pitchFamily="34" charset="0"/>
              </a:rPr>
              <a:t> from CEN to </a:t>
            </a:r>
            <a:r>
              <a:rPr lang="pl-PL" sz="2400" dirty="0" err="1" smtClean="0">
                <a:ea typeface="Calibri" panose="020F0502020204030204" pitchFamily="34" charset="0"/>
              </a:rPr>
              <a:t>cooperate</a:t>
            </a:r>
            <a:r>
              <a:rPr lang="pl-PL" sz="2400" dirty="0" smtClean="0">
                <a:ea typeface="Calibri" panose="020F0502020204030204" pitchFamily="34" charset="0"/>
              </a:rPr>
              <a:t> 09.2011 </a:t>
            </a:r>
          </a:p>
          <a:p>
            <a:pPr marL="0" lvl="1" indent="0">
              <a:buNone/>
            </a:pPr>
            <a:r>
              <a:rPr lang="pl-PL" sz="2400" dirty="0" err="1" smtClean="0">
                <a:ea typeface="Calibri" panose="020F0502020204030204" pitchFamily="34" charset="0"/>
              </a:rPr>
              <a:t>requested</a:t>
            </a:r>
            <a:r>
              <a:rPr lang="pl-PL" sz="2400" dirty="0" smtClean="0">
                <a:ea typeface="Calibri" panose="020F0502020204030204" pitchFamily="34" charset="0"/>
              </a:rPr>
              <a:t> 05.2012 </a:t>
            </a:r>
          </a:p>
          <a:p>
            <a:pPr marL="0" lvl="1" indent="0">
              <a:buNone/>
            </a:pPr>
            <a:r>
              <a:rPr lang="pl-PL" sz="2400" dirty="0" smtClean="0">
                <a:ea typeface="Calibri" panose="020F0502020204030204" pitchFamily="34" charset="0"/>
              </a:rPr>
              <a:t>repeated request to remove any reference to UEMS 11.2012</a:t>
            </a:r>
            <a:endParaRPr lang="de-DE" sz="2400" dirty="0" smtClean="0">
              <a:ea typeface="Calibri" panose="020F0502020204030204" pitchFamily="34" charset="0"/>
            </a:endParaRPr>
          </a:p>
          <a:p>
            <a:pPr lvl="1"/>
            <a:endParaRPr lang="pl-PL" sz="2400" dirty="0" smtClean="0">
              <a:ea typeface="Calibri" panose="020F0502020204030204" pitchFamily="34" charset="0"/>
            </a:endParaRPr>
          </a:p>
          <a:p>
            <a:r>
              <a:rPr lang="pl-PL" sz="2400" dirty="0" smtClean="0">
                <a:ea typeface="Calibri" panose="020F0502020204030204" pitchFamily="34" charset="0"/>
              </a:rPr>
              <a:t>Joint </a:t>
            </a:r>
            <a:r>
              <a:rPr lang="pl-PL" sz="2400" dirty="0" err="1" smtClean="0">
                <a:ea typeface="Calibri" panose="020F0502020204030204" pitchFamily="34" charset="0"/>
              </a:rPr>
              <a:t>statement</a:t>
            </a:r>
            <a:r>
              <a:rPr lang="pl-PL" sz="2400" dirty="0" smtClean="0">
                <a:ea typeface="Calibri" panose="020F0502020204030204" pitchFamily="34" charset="0"/>
              </a:rPr>
              <a:t> by </a:t>
            </a:r>
            <a:r>
              <a:rPr lang="pl-PL" sz="2400" dirty="0" err="1" smtClean="0">
                <a:ea typeface="Calibri" panose="020F0502020204030204" pitchFamily="34" charset="0"/>
              </a:rPr>
              <a:t>EMOs</a:t>
            </a:r>
            <a:r>
              <a:rPr lang="pl-PL" sz="2400" dirty="0" smtClean="0">
                <a:ea typeface="Calibri" panose="020F0502020204030204" pitchFamily="34" charset="0"/>
              </a:rPr>
              <a:t> (</a:t>
            </a:r>
            <a:r>
              <a:rPr lang="pl-PL" sz="2400" dirty="0" err="1" smtClean="0">
                <a:ea typeface="Calibri" panose="020F0502020204030204" pitchFamily="34" charset="0"/>
              </a:rPr>
              <a:t>Nov</a:t>
            </a:r>
            <a:r>
              <a:rPr lang="pl-PL" sz="2400" dirty="0" smtClean="0">
                <a:ea typeface="Calibri" panose="020F0502020204030204" pitchFamily="34" charset="0"/>
              </a:rPr>
              <a:t>. 2012). </a:t>
            </a:r>
            <a:endParaRPr lang="pl-PL" sz="2800" dirty="0" smtClean="0">
              <a:ea typeface="Calibri" panose="020F0502020204030204" pitchFamily="34" charset="0"/>
            </a:endParaRPr>
          </a:p>
        </p:txBody>
      </p:sp>
      <p:sp>
        <p:nvSpPr>
          <p:cNvPr id="4" name="Symbol zastępczy stopki 3"/>
          <p:cNvSpPr>
            <a:spLocks noGrp="1"/>
          </p:cNvSpPr>
          <p:nvPr>
            <p:ph type="ftr" sz="quarter" idx="10"/>
          </p:nvPr>
        </p:nvSpPr>
        <p:spPr/>
        <p:txBody>
          <a:bodyPr/>
          <a:lstStyle/>
          <a:p>
            <a:pPr>
              <a:defRPr/>
            </a:pPr>
            <a:r>
              <a:rPr lang="en-US" smtClean="0"/>
              <a:t>2013</a:t>
            </a:r>
            <a:endParaRPr lang="en-US"/>
          </a:p>
        </p:txBody>
      </p:sp>
      <p:sp>
        <p:nvSpPr>
          <p:cNvPr id="5" name="Symbol zastępczy numeru slajdu 4"/>
          <p:cNvSpPr>
            <a:spLocks noGrp="1"/>
          </p:cNvSpPr>
          <p:nvPr>
            <p:ph type="sldNum" sz="quarter" idx="11"/>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76099E0B-9900-426B-9FA2-45EFD5FEF333}" type="slidenum">
              <a:rPr lang="en-US">
                <a:solidFill>
                  <a:srgbClr val="FFFFFF"/>
                </a:solidFill>
                <a:latin typeface="Calibri" panose="020F0502020204030204" pitchFamily="34" charset="0"/>
              </a:rPr>
              <a:pPr eaLnBrk="1" hangingPunct="1"/>
              <a:t>37</a:t>
            </a:fld>
            <a:endParaRPr 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4206656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179388" y="292100"/>
            <a:ext cx="8929687" cy="5727700"/>
          </a:xfrm>
        </p:spPr>
        <p:txBody>
          <a:bodyPr/>
          <a:lstStyle/>
          <a:p>
            <a:pPr marL="0" indent="0">
              <a:buFontTx/>
              <a:buNone/>
              <a:defRPr/>
            </a:pPr>
            <a:r>
              <a:rPr lang="de-DE" b="1" dirty="0" smtClean="0">
                <a:effectLst/>
              </a:rPr>
              <a:t>CEN Projects</a:t>
            </a:r>
          </a:p>
          <a:p>
            <a:pPr marL="0" indent="0">
              <a:buFontTx/>
              <a:buNone/>
              <a:defRPr/>
            </a:pPr>
            <a:endParaRPr lang="de-DE" b="1" dirty="0" smtClean="0">
              <a:effectLst/>
            </a:endParaRPr>
          </a:p>
          <a:p>
            <a:pPr marL="0" indent="0">
              <a:buFontTx/>
              <a:buNone/>
              <a:defRPr/>
            </a:pPr>
            <a:r>
              <a:rPr lang="de-DE" sz="2400" b="1" dirty="0" err="1" smtClean="0">
                <a:effectLst>
                  <a:outerShdw blurRad="38100" dist="38100" dir="2700000" algn="tl">
                    <a:srgbClr val="000000">
                      <a:alpha val="43137"/>
                    </a:srgbClr>
                  </a:outerShdw>
                </a:effectLst>
              </a:rPr>
              <a:t>Aesthetic</a:t>
            </a:r>
            <a:r>
              <a:rPr lang="de-DE" sz="2400" b="1" dirty="0" smtClean="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Surgery</a:t>
            </a:r>
            <a:r>
              <a:rPr lang="de-DE" sz="2400" b="1" dirty="0">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Services </a:t>
            </a:r>
            <a:r>
              <a:rPr lang="de-DE" sz="2400" b="1" dirty="0">
                <a:effectLst>
                  <a:outerShdw blurRad="38100" dist="38100" dir="2700000" algn="tl">
                    <a:srgbClr val="000000">
                      <a:alpha val="43137"/>
                    </a:srgbClr>
                  </a:outerShdw>
                </a:effectLst>
              </a:rPr>
              <a:t>(CEN/TC 403) </a:t>
            </a:r>
            <a:r>
              <a:rPr lang="de-DE" sz="2400" b="1" dirty="0" smtClean="0">
                <a:effectLst>
                  <a:outerShdw blurRad="38100" dist="38100" dir="2700000" algn="tl">
                    <a:srgbClr val="000000">
                      <a:alpha val="43137"/>
                    </a:srgbClr>
                  </a:outerShdw>
                </a:effectLst>
              </a:rPr>
              <a:t> </a:t>
            </a:r>
          </a:p>
          <a:p>
            <a:pPr marL="0" indent="0">
              <a:buFontTx/>
              <a:buNone/>
              <a:defRPr/>
            </a:pPr>
            <a:endParaRPr lang="de-DE" sz="2400" b="1" dirty="0">
              <a:effectLst>
                <a:outerShdw blurRad="38100" dist="38100" dir="2700000" algn="tl">
                  <a:srgbClr val="000000">
                    <a:alpha val="43137"/>
                  </a:srgbClr>
                </a:outerShdw>
              </a:effectLst>
            </a:endParaRPr>
          </a:p>
          <a:p>
            <a:pPr marL="0" indent="0">
              <a:buFontTx/>
              <a:buNone/>
              <a:defRPr/>
            </a:pPr>
            <a:r>
              <a:rPr lang="de-DE" sz="2400" b="1" dirty="0" smtClean="0">
                <a:effectLst>
                  <a:outerShdw blurRad="38100" dist="38100" dir="2700000" algn="tl">
                    <a:srgbClr val="000000">
                      <a:alpha val="43137"/>
                    </a:srgbClr>
                  </a:outerShdw>
                </a:effectLst>
              </a:rPr>
              <a:t>Project </a:t>
            </a:r>
            <a:r>
              <a:rPr lang="de-DE" sz="2400" b="1" dirty="0" err="1">
                <a:effectLst>
                  <a:outerShdw blurRad="38100" dist="38100" dir="2700000" algn="tl">
                    <a:srgbClr val="000000">
                      <a:alpha val="43137"/>
                    </a:srgbClr>
                  </a:outerShdw>
                </a:effectLst>
              </a:rPr>
              <a:t>Committee</a:t>
            </a:r>
            <a:r>
              <a:rPr lang="de-DE" sz="2400" b="1" dirty="0">
                <a:effectLst>
                  <a:outerShdw blurRad="38100" dist="38100" dir="2700000" algn="tl">
                    <a:srgbClr val="000000">
                      <a:alpha val="43137"/>
                    </a:srgbClr>
                  </a:outerShdw>
                </a:effectLst>
              </a:rPr>
              <a:t> - Care Services </a:t>
            </a:r>
            <a:r>
              <a:rPr lang="de-DE" sz="2400" b="1" dirty="0" err="1">
                <a:effectLst>
                  <a:outerShdw blurRad="38100" dist="38100" dir="2700000" algn="tl">
                    <a:srgbClr val="000000">
                      <a:alpha val="43137"/>
                    </a:srgbClr>
                  </a:outerShdw>
                </a:effectLst>
              </a:rPr>
              <a:t>of</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Cleft</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Lip</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and</a:t>
            </a:r>
            <a:r>
              <a:rPr lang="de-DE" sz="2400" b="1" dirty="0">
                <a:effectLst>
                  <a:outerShdw blurRad="38100" dist="38100" dir="2700000" algn="tl">
                    <a:srgbClr val="000000">
                      <a:alpha val="43137"/>
                    </a:srgbClr>
                  </a:outerShdw>
                </a:effectLst>
              </a:rPr>
              <a:t> / </a:t>
            </a:r>
            <a:r>
              <a:rPr lang="de-DE" sz="2400" b="1" dirty="0" err="1">
                <a:effectLst>
                  <a:outerShdw blurRad="38100" dist="38100" dir="2700000" algn="tl">
                    <a:srgbClr val="000000">
                      <a:alpha val="43137"/>
                    </a:srgbClr>
                  </a:outerShdw>
                </a:effectLst>
              </a:rPr>
              <a:t>or</a:t>
            </a:r>
            <a:r>
              <a:rPr lang="de-DE" sz="2400" b="1" dirty="0">
                <a:effectLst>
                  <a:outerShdw blurRad="38100" dist="38100" dir="2700000" algn="tl">
                    <a:srgbClr val="000000">
                      <a:alpha val="43137"/>
                    </a:srgbClr>
                  </a:outerShdw>
                </a:effectLst>
              </a:rPr>
              <a:t> </a:t>
            </a:r>
            <a:r>
              <a:rPr lang="de-DE" sz="2400" b="1" dirty="0" err="1" smtClean="0">
                <a:effectLst>
                  <a:outerShdw blurRad="38100" dist="38100" dir="2700000" algn="tl">
                    <a:srgbClr val="000000">
                      <a:alpha val="43137"/>
                    </a:srgbClr>
                  </a:outerShdw>
                </a:effectLst>
              </a:rPr>
              <a:t>Palate</a:t>
            </a:r>
            <a:r>
              <a:rPr lang="de-DE" sz="2400" b="1" dirty="0" smtClean="0">
                <a:effectLst>
                  <a:outerShdw blurRad="38100" dist="38100" dir="2700000" algn="tl">
                    <a:srgbClr val="000000">
                      <a:alpha val="43137"/>
                    </a:srgbClr>
                  </a:outerShdw>
                </a:effectLst>
              </a:rPr>
              <a:t>, </a:t>
            </a:r>
            <a:r>
              <a:rPr lang="de-DE" sz="2400" b="1" dirty="0" err="1" smtClean="0">
                <a:effectLst>
                  <a:outerShdw blurRad="38100" dist="38100" dir="2700000" algn="tl">
                    <a:srgbClr val="000000">
                      <a:alpha val="43137"/>
                    </a:srgbClr>
                  </a:outerShdw>
                </a:effectLst>
              </a:rPr>
              <a:t>technical</a:t>
            </a:r>
            <a:r>
              <a:rPr lang="de-DE" sz="2400" b="1" dirty="0" smtClean="0">
                <a:effectLst>
                  <a:outerShdw blurRad="38100" dist="38100" dir="2700000" algn="tl">
                    <a:srgbClr val="000000">
                      <a:alpha val="43137"/>
                    </a:srgbClr>
                  </a:outerShdw>
                </a:effectLst>
              </a:rPr>
              <a:t> Report (CEN/TC 424)</a:t>
            </a:r>
          </a:p>
          <a:p>
            <a:pPr marL="0" indent="0">
              <a:buFontTx/>
              <a:buNone/>
              <a:defRPr/>
            </a:pPr>
            <a:endParaRPr lang="en-GB" sz="2400" b="1" dirty="0" smtClean="0">
              <a:effectLst>
                <a:outerShdw blurRad="38100" dist="38100" dir="2700000" algn="tl">
                  <a:srgbClr val="000000">
                    <a:alpha val="43137"/>
                  </a:srgbClr>
                </a:outerShdw>
              </a:effectLst>
            </a:endParaRPr>
          </a:p>
          <a:p>
            <a:pPr marL="0" indent="0">
              <a:buFontTx/>
              <a:buNone/>
              <a:defRPr/>
            </a:pPr>
            <a:r>
              <a:rPr lang="en-GB" sz="2400" b="1" dirty="0" smtClean="0">
                <a:effectLst>
                  <a:outerShdw blurRad="38100" dist="38100" dir="2700000" algn="tl">
                    <a:srgbClr val="000000">
                      <a:alpha val="43137"/>
                    </a:srgbClr>
                  </a:outerShdw>
                </a:effectLst>
              </a:rPr>
              <a:t>Services </a:t>
            </a:r>
            <a:r>
              <a:rPr lang="en-GB" sz="2400" b="1" dirty="0">
                <a:effectLst>
                  <a:outerShdw blurRad="38100" dist="38100" dir="2700000" algn="tl">
                    <a:srgbClr val="000000">
                      <a:alpha val="43137"/>
                    </a:srgbClr>
                  </a:outerShdw>
                </a:effectLst>
              </a:rPr>
              <a:t>of </a:t>
            </a:r>
            <a:r>
              <a:rPr lang="en-GB" sz="2400" b="1" dirty="0" smtClean="0">
                <a:effectLst>
                  <a:outerShdw blurRad="38100" dist="38100" dir="2700000" algn="tl">
                    <a:srgbClr val="000000">
                      <a:alpha val="43137"/>
                    </a:srgbClr>
                  </a:outerShdw>
                </a:effectLst>
              </a:rPr>
              <a:t>Chiropractors </a:t>
            </a:r>
            <a:r>
              <a:rPr lang="en-GB" sz="2400" b="1" dirty="0">
                <a:effectLst>
                  <a:outerShdw blurRad="38100" dist="38100" dir="2700000" algn="tl">
                    <a:srgbClr val="000000">
                      <a:alpha val="43137"/>
                    </a:srgbClr>
                  </a:outerShdw>
                </a:effectLst>
              </a:rPr>
              <a:t>(CEN/TC 394), </a:t>
            </a:r>
            <a:endParaRPr lang="en-GB" sz="2400" b="1" dirty="0" smtClean="0">
              <a:effectLst>
                <a:outerShdw blurRad="38100" dist="38100" dir="2700000" algn="tl">
                  <a:srgbClr val="000000">
                    <a:alpha val="43137"/>
                  </a:srgbClr>
                </a:outerShdw>
              </a:effectLst>
            </a:endParaRPr>
          </a:p>
          <a:p>
            <a:pPr marL="0" indent="0">
              <a:buFontTx/>
              <a:buNone/>
              <a:defRPr/>
            </a:pPr>
            <a:endParaRPr lang="en-GB" sz="2400" b="1" dirty="0">
              <a:effectLst>
                <a:outerShdw blurRad="38100" dist="38100" dir="2700000" algn="tl">
                  <a:srgbClr val="000000">
                    <a:alpha val="43137"/>
                  </a:srgbClr>
                </a:outerShdw>
              </a:effectLst>
            </a:endParaRPr>
          </a:p>
          <a:p>
            <a:pPr marL="0" indent="0">
              <a:buFontTx/>
              <a:buNone/>
              <a:defRPr/>
            </a:pPr>
            <a:r>
              <a:rPr lang="en-GB" sz="2400" b="1" dirty="0" smtClean="0">
                <a:effectLst>
                  <a:outerShdw blurRad="38100" dist="38100" dir="2700000" algn="tl">
                    <a:srgbClr val="000000">
                      <a:alpha val="43137"/>
                    </a:srgbClr>
                  </a:outerShdw>
                </a:effectLst>
              </a:rPr>
              <a:t>Project </a:t>
            </a:r>
            <a:r>
              <a:rPr lang="en-GB" sz="2400" b="1" dirty="0">
                <a:effectLst>
                  <a:outerShdw blurRad="38100" dist="38100" dir="2700000" algn="tl">
                    <a:srgbClr val="000000">
                      <a:alpha val="43137"/>
                    </a:srgbClr>
                  </a:outerShdw>
                </a:effectLst>
              </a:rPr>
              <a:t>Committee services of </a:t>
            </a:r>
            <a:r>
              <a:rPr lang="en-GB" sz="2400" b="1" dirty="0" smtClean="0">
                <a:effectLst>
                  <a:outerShdw blurRad="38100" dist="38100" dir="2700000" algn="tl">
                    <a:srgbClr val="000000">
                      <a:alpha val="43137"/>
                    </a:srgbClr>
                  </a:outerShdw>
                </a:effectLst>
              </a:rPr>
              <a:t>Osteopath </a:t>
            </a:r>
            <a:r>
              <a:rPr lang="en-GB" sz="2400" b="1" dirty="0">
                <a:effectLst>
                  <a:outerShdw blurRad="38100" dist="38100" dir="2700000" algn="tl">
                    <a:srgbClr val="000000">
                      <a:alpha val="43137"/>
                    </a:srgbClr>
                  </a:outerShdw>
                </a:effectLst>
              </a:rPr>
              <a:t>(CEN/TC 414), </a:t>
            </a:r>
            <a:endParaRPr lang="en-GB" sz="2400" b="1" dirty="0" smtClean="0">
              <a:effectLst>
                <a:outerShdw blurRad="38100" dist="38100" dir="2700000" algn="tl">
                  <a:srgbClr val="000000">
                    <a:alpha val="43137"/>
                  </a:srgbClr>
                </a:outerShdw>
              </a:effectLst>
            </a:endParaRPr>
          </a:p>
          <a:p>
            <a:pPr marL="0" indent="0">
              <a:buFontTx/>
              <a:buNone/>
              <a:defRPr/>
            </a:pPr>
            <a:endParaRPr lang="en-GB" sz="2400" b="1" dirty="0" smtClean="0">
              <a:effectLst>
                <a:outerShdw blurRad="38100" dist="38100" dir="2700000" algn="tl">
                  <a:srgbClr val="000000">
                    <a:alpha val="43137"/>
                  </a:srgbClr>
                </a:outerShdw>
              </a:effectLst>
            </a:endParaRPr>
          </a:p>
          <a:p>
            <a:pPr marL="0" indent="0">
              <a:buFontTx/>
              <a:buNone/>
              <a:defRPr/>
            </a:pPr>
            <a:r>
              <a:rPr lang="en-GB" sz="2400" b="1" dirty="0" smtClean="0">
                <a:effectLst>
                  <a:outerShdw blurRad="38100" dist="38100" dir="2700000" algn="tl">
                    <a:srgbClr val="000000">
                      <a:alpha val="43137"/>
                    </a:srgbClr>
                  </a:outerShdw>
                </a:effectLst>
              </a:rPr>
              <a:t>Project </a:t>
            </a:r>
            <a:r>
              <a:rPr lang="en-GB" sz="2400" b="1" dirty="0">
                <a:effectLst>
                  <a:outerShdw blurRad="38100" dist="38100" dir="2700000" algn="tl">
                    <a:srgbClr val="000000">
                      <a:alpha val="43137"/>
                    </a:srgbClr>
                  </a:outerShdw>
                </a:effectLst>
              </a:rPr>
              <a:t>Committee services for medical doctors with additional qualification in </a:t>
            </a:r>
            <a:r>
              <a:rPr lang="en-GB" sz="2400" b="1" dirty="0" smtClean="0">
                <a:effectLst>
                  <a:outerShdw blurRad="38100" dist="38100" dir="2700000" algn="tl">
                    <a:srgbClr val="000000">
                      <a:alpha val="43137"/>
                    </a:srgbClr>
                  </a:outerShdw>
                </a:effectLst>
              </a:rPr>
              <a:t>homeopathy</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31005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B0A87F4D-3F35-40E1-B82E-9F6B750B60FF}" type="slidenum">
              <a:rPr lang="de-DE" smtClean="0"/>
              <a:pPr>
                <a:defRPr/>
              </a:pPr>
              <a:t>39</a:t>
            </a:fld>
            <a:endParaRPr lang="de-DE"/>
          </a:p>
        </p:txBody>
      </p:sp>
      <p:sp>
        <p:nvSpPr>
          <p:cNvPr id="5" name="Untertitel 2"/>
          <p:cNvSpPr>
            <a:spLocks noGrp="1"/>
          </p:cNvSpPr>
          <p:nvPr>
            <p:ph/>
          </p:nvPr>
        </p:nvSpPr>
        <p:spPr>
          <a:xfrm>
            <a:off x="454968" y="3861048"/>
            <a:ext cx="8229600" cy="1048668"/>
          </a:xfrm>
        </p:spPr>
        <p:txBody>
          <a:bodyPr/>
          <a:lstStyle/>
          <a:p>
            <a:pPr algn="ctr">
              <a:defRPr/>
            </a:pPr>
            <a:r>
              <a:rPr lang="de-DE" sz="2800" dirty="0" err="1" smtClean="0"/>
              <a:t>Declaration</a:t>
            </a:r>
            <a:r>
              <a:rPr lang="de-DE" sz="2800" dirty="0" smtClean="0"/>
              <a:t> </a:t>
            </a:r>
            <a:r>
              <a:rPr lang="de-DE" sz="2800" dirty="0" err="1" smtClean="0"/>
              <a:t>of</a:t>
            </a:r>
            <a:r>
              <a:rPr lang="de-DE" sz="2800" dirty="0" smtClean="0"/>
              <a:t> an </a:t>
            </a:r>
            <a:r>
              <a:rPr lang="de-DE" sz="2800" dirty="0" smtClean="0">
                <a:solidFill>
                  <a:srgbClr val="FF0000"/>
                </a:solidFill>
              </a:rPr>
              <a:t>A</a:t>
            </a:r>
            <a:r>
              <a:rPr lang="de-DE" sz="2800" dirty="0" smtClean="0"/>
              <a:t> </a:t>
            </a:r>
            <a:r>
              <a:rPr lang="de-DE" sz="2800" dirty="0" err="1" smtClean="0"/>
              <a:t>deviation</a:t>
            </a:r>
            <a:r>
              <a:rPr lang="de-DE" sz="2800" dirty="0" smtClean="0"/>
              <a:t> </a:t>
            </a:r>
            <a:r>
              <a:rPr lang="de-DE" sz="2800" dirty="0" err="1" smtClean="0"/>
              <a:t>for</a:t>
            </a:r>
            <a:r>
              <a:rPr lang="de-DE" sz="2800" dirty="0" smtClean="0"/>
              <a:t> </a:t>
            </a:r>
            <a:r>
              <a:rPr lang="de-DE" sz="2800" dirty="0" err="1" smtClean="0"/>
              <a:t>each</a:t>
            </a:r>
            <a:r>
              <a:rPr lang="de-DE" sz="2800" dirty="0" smtClean="0"/>
              <a:t> item </a:t>
            </a:r>
          </a:p>
          <a:p>
            <a:pPr algn="ctr">
              <a:defRPr/>
            </a:pPr>
            <a:r>
              <a:rPr lang="de-DE" sz="2800" dirty="0" err="1" smtClean="0"/>
              <a:t>by</a:t>
            </a:r>
            <a:r>
              <a:rPr lang="de-DE" sz="2800" dirty="0" smtClean="0"/>
              <a:t> </a:t>
            </a:r>
            <a:r>
              <a:rPr lang="de-DE" sz="2800" dirty="0" err="1" smtClean="0"/>
              <a:t>the</a:t>
            </a:r>
            <a:r>
              <a:rPr lang="de-DE" sz="2800" dirty="0" smtClean="0"/>
              <a:t> national </a:t>
            </a:r>
            <a:r>
              <a:rPr lang="de-DE" sz="2800" dirty="0" err="1" smtClean="0"/>
              <a:t>institute</a:t>
            </a:r>
            <a:r>
              <a:rPr lang="de-DE" sz="2800" dirty="0" smtClean="0"/>
              <a:t> </a:t>
            </a:r>
            <a:r>
              <a:rPr lang="de-DE" sz="2800" dirty="0" err="1" smtClean="0"/>
              <a:t>of</a:t>
            </a:r>
            <a:r>
              <a:rPr lang="de-DE" sz="2800" dirty="0" smtClean="0"/>
              <a:t> </a:t>
            </a:r>
            <a:r>
              <a:rPr lang="de-DE" sz="2800" dirty="0" err="1" smtClean="0"/>
              <a:t>normation</a:t>
            </a:r>
            <a:endParaRPr lang="de-DE" sz="2800" dirty="0"/>
          </a:p>
        </p:txBody>
      </p:sp>
      <p:sp>
        <p:nvSpPr>
          <p:cNvPr id="6" name="Titel 1"/>
          <p:cNvSpPr txBox="1">
            <a:spLocks/>
          </p:cNvSpPr>
          <p:nvPr/>
        </p:nvSpPr>
        <p:spPr bwMode="auto">
          <a:xfrm>
            <a:off x="683568" y="1268760"/>
            <a:ext cx="77724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defRPr/>
            </a:pPr>
            <a:r>
              <a:rPr lang="de-DE" sz="2800" dirty="0" smtClean="0"/>
              <a:t>Not </a:t>
            </a:r>
            <a:r>
              <a:rPr lang="de-DE" sz="2800" dirty="0" err="1" smtClean="0"/>
              <a:t>legally</a:t>
            </a:r>
            <a:r>
              <a:rPr lang="de-DE" sz="2800" dirty="0" smtClean="0"/>
              <a:t> </a:t>
            </a:r>
            <a:r>
              <a:rPr lang="de-DE" sz="2800" dirty="0" err="1" smtClean="0"/>
              <a:t>binding</a:t>
            </a:r>
            <a:r>
              <a:rPr lang="de-DE" sz="2800" dirty="0" smtClean="0"/>
              <a:t> </a:t>
            </a:r>
          </a:p>
          <a:p>
            <a:pPr algn="ctr">
              <a:defRPr/>
            </a:pPr>
            <a:r>
              <a:rPr lang="de-DE" sz="2800" dirty="0" err="1" smtClean="0"/>
              <a:t>only</a:t>
            </a:r>
            <a:r>
              <a:rPr lang="de-DE" sz="2800" dirty="0" smtClean="0"/>
              <a:t> national </a:t>
            </a:r>
            <a:r>
              <a:rPr lang="de-DE" sz="2800" dirty="0" err="1" smtClean="0"/>
              <a:t>law</a:t>
            </a:r>
            <a:endParaRPr lang="de-DE" sz="2800" dirty="0"/>
          </a:p>
        </p:txBody>
      </p:sp>
      <p:sp>
        <p:nvSpPr>
          <p:cNvPr id="7" name="Textfeld 6"/>
          <p:cNvSpPr txBox="1"/>
          <p:nvPr/>
        </p:nvSpPr>
        <p:spPr>
          <a:xfrm>
            <a:off x="3563888" y="404664"/>
            <a:ext cx="1875835" cy="461665"/>
          </a:xfrm>
          <a:prstGeom prst="rect">
            <a:avLst/>
          </a:prstGeom>
          <a:noFill/>
        </p:spPr>
        <p:txBody>
          <a:bodyPr wrap="none" rtlCol="0">
            <a:spAutoFit/>
          </a:bodyPr>
          <a:lstStyle/>
          <a:p>
            <a:r>
              <a:rPr lang="de-DE" sz="2400" b="1" dirty="0" err="1" smtClean="0">
                <a:effectLst>
                  <a:outerShdw blurRad="38100" dist="38100" dir="2700000" algn="tl">
                    <a:srgbClr val="000000">
                      <a:alpha val="43137"/>
                    </a:srgbClr>
                  </a:outerShdw>
                </a:effectLst>
              </a:rPr>
              <a:t>Good</a:t>
            </a:r>
            <a:r>
              <a:rPr lang="de-DE" sz="2400" b="1" dirty="0" smtClean="0">
                <a:effectLst>
                  <a:outerShdw blurRad="38100" dist="38100" dir="2700000" algn="tl">
                    <a:srgbClr val="000000">
                      <a:alpha val="43137"/>
                    </a:srgbClr>
                  </a:outerShdw>
                </a:effectLst>
              </a:rPr>
              <a:t> News</a:t>
            </a:r>
            <a:endParaRPr lang="de-DE" sz="2400" b="1" dirty="0">
              <a:effectLst>
                <a:outerShdw blurRad="38100" dist="38100" dir="2700000" algn="tl">
                  <a:srgbClr val="000000">
                    <a:alpha val="43137"/>
                  </a:srgbClr>
                </a:outerShdw>
              </a:effectLst>
            </a:endParaRPr>
          </a:p>
        </p:txBody>
      </p:sp>
      <p:sp>
        <p:nvSpPr>
          <p:cNvPr id="8" name="Textfeld 7"/>
          <p:cNvSpPr txBox="1"/>
          <p:nvPr/>
        </p:nvSpPr>
        <p:spPr>
          <a:xfrm>
            <a:off x="3779912" y="2852936"/>
            <a:ext cx="1656223" cy="461665"/>
          </a:xfrm>
          <a:prstGeom prst="rect">
            <a:avLst/>
          </a:prstGeom>
          <a:noFill/>
        </p:spPr>
        <p:txBody>
          <a:bodyPr wrap="none" rtlCol="0">
            <a:spAutoFit/>
          </a:bodyPr>
          <a:lstStyle/>
          <a:p>
            <a:r>
              <a:rPr lang="de-DE" sz="2400" b="1" dirty="0" smtClean="0">
                <a:effectLst>
                  <a:outerShdw blurRad="38100" dist="38100" dir="2700000" algn="tl">
                    <a:srgbClr val="000000">
                      <a:alpha val="43137"/>
                    </a:srgbClr>
                  </a:outerShdw>
                </a:effectLst>
              </a:rPr>
              <a:t>Bad News</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227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en-US" smtClean="0"/>
              <a:t>2013</a:t>
            </a:r>
            <a:endParaRPr lang="en-US"/>
          </a:p>
        </p:txBody>
      </p:sp>
      <p:sp>
        <p:nvSpPr>
          <p:cNvPr id="3" name="Foliennummernplatzhalter 2"/>
          <p:cNvSpPr>
            <a:spLocks noGrp="1"/>
          </p:cNvSpPr>
          <p:nvPr>
            <p:ph type="sldNum" sz="quarter" idx="12"/>
          </p:nvPr>
        </p:nvSpPr>
        <p:spPr/>
        <p:txBody>
          <a:bodyPr/>
          <a:lstStyle/>
          <a:p>
            <a:fld id="{BB6A339F-1C20-4860-BFB9-595602DA49BC}" type="slidenum">
              <a:rPr lang="en-US" smtClean="0"/>
              <a:pPr/>
              <a:t>4</a:t>
            </a:fld>
            <a:endParaRPr lang="en-US"/>
          </a:p>
        </p:txBody>
      </p:sp>
      <p:pic>
        <p:nvPicPr>
          <p:cNvPr id="1026" name="Picture 2" descr="C:\Users\Ulrich\Documents\Dropbox\BV\2013 10 04 -06  ORL Geneva\PPT\EasyCapture1.bmp"/>
          <p:cNvPicPr>
            <a:picLocks noChangeAspect="1" noChangeArrowheads="1"/>
          </p:cNvPicPr>
          <p:nvPr/>
        </p:nvPicPr>
        <p:blipFill rotWithShape="1">
          <a:blip r:embed="rId2">
            <a:extLst>
              <a:ext uri="{28A0092B-C50C-407E-A947-70E740481C1C}">
                <a14:useLocalDpi xmlns:a14="http://schemas.microsoft.com/office/drawing/2010/main" val="0"/>
              </a:ext>
            </a:extLst>
          </a:blip>
          <a:srcRect l="29443" t="6866" r="30927" b="14062"/>
          <a:stretch/>
        </p:blipFill>
        <p:spPr bwMode="auto">
          <a:xfrm>
            <a:off x="4211960" y="116632"/>
            <a:ext cx="4794149" cy="53806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lrich\Documents\Dropbox\BV\2013 10 04 -06  ORL Geneva\PPT\EasyCapture3.bmp"/>
          <p:cNvPicPr>
            <a:picLocks noChangeAspect="1" noChangeArrowheads="1"/>
          </p:cNvPicPr>
          <p:nvPr/>
        </p:nvPicPr>
        <p:blipFill rotWithShape="1">
          <a:blip r:embed="rId3">
            <a:extLst>
              <a:ext uri="{28A0092B-C50C-407E-A947-70E740481C1C}">
                <a14:useLocalDpi xmlns:a14="http://schemas.microsoft.com/office/drawing/2010/main" val="0"/>
              </a:ext>
            </a:extLst>
          </a:blip>
          <a:srcRect l="2137" t="1890" r="5809" b="13357"/>
          <a:stretch/>
        </p:blipFill>
        <p:spPr bwMode="auto">
          <a:xfrm>
            <a:off x="35496" y="260648"/>
            <a:ext cx="4747846" cy="4009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lrich\Documents\Dropbox\BV\2013 10 04 -06  ORL Geneva\PPT\EasyCapture4.bmp"/>
          <p:cNvPicPr>
            <a:picLocks noChangeAspect="1" noChangeArrowheads="1"/>
          </p:cNvPicPr>
          <p:nvPr/>
        </p:nvPicPr>
        <p:blipFill rotWithShape="1">
          <a:blip r:embed="rId4">
            <a:extLst>
              <a:ext uri="{28A0092B-C50C-407E-A947-70E740481C1C}">
                <a14:useLocalDpi xmlns:a14="http://schemas.microsoft.com/office/drawing/2010/main" val="0"/>
              </a:ext>
            </a:extLst>
          </a:blip>
          <a:srcRect l="10080" t="33675" r="15306"/>
          <a:stretch/>
        </p:blipFill>
        <p:spPr bwMode="auto">
          <a:xfrm>
            <a:off x="1115616" y="1700808"/>
            <a:ext cx="4454814" cy="490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fr-BE" dirty="0" smtClean="0"/>
              <a:t>NEXT UEMS </a:t>
            </a:r>
            <a:r>
              <a:rPr lang="fr-BE" dirty="0" err="1" smtClean="0"/>
              <a:t>MEETINGs</a:t>
            </a:r>
            <a:endParaRPr lang="pl-PL" dirty="0"/>
          </a:p>
        </p:txBody>
      </p:sp>
      <p:sp>
        <p:nvSpPr>
          <p:cNvPr id="78851" name="Symbol zastępczy zawartości 2"/>
          <p:cNvSpPr>
            <a:spLocks noGrp="1"/>
          </p:cNvSpPr>
          <p:nvPr>
            <p:ph idx="1"/>
          </p:nvPr>
        </p:nvSpPr>
        <p:spPr>
          <a:xfrm>
            <a:off x="467545" y="1100138"/>
            <a:ext cx="8676456" cy="3579812"/>
          </a:xfrm>
        </p:spPr>
        <p:txBody>
          <a:bodyPr/>
          <a:lstStyle/>
          <a:p>
            <a:r>
              <a:rPr lang="fr-BE" b="0" dirty="0" smtClean="0"/>
              <a:t>UEMS </a:t>
            </a:r>
            <a:r>
              <a:rPr lang="pl-PL" b="0" dirty="0" smtClean="0"/>
              <a:t>Council</a:t>
            </a:r>
            <a:r>
              <a:rPr lang="pl-PL" b="0" dirty="0"/>
              <a:t>, </a:t>
            </a:r>
            <a:r>
              <a:rPr lang="pl-PL" b="0" dirty="0" smtClean="0"/>
              <a:t>18-19.2013</a:t>
            </a:r>
            <a:r>
              <a:rPr lang="pl-PL" b="0" dirty="0"/>
              <a:t>, Paris </a:t>
            </a:r>
            <a:endParaRPr lang="fr-BE" b="0" dirty="0" smtClean="0"/>
          </a:p>
          <a:p>
            <a:r>
              <a:rPr lang="fr-BE" b="0" dirty="0" smtClean="0"/>
              <a:t>	</a:t>
            </a:r>
            <a:r>
              <a:rPr lang="fr-BE" sz="1600" b="0" dirty="0" smtClean="0"/>
              <a:t>Discussions </a:t>
            </a:r>
            <a:r>
              <a:rPr lang="fr-BE" sz="1600" b="0" dirty="0" err="1" smtClean="0"/>
              <a:t>between</a:t>
            </a:r>
            <a:r>
              <a:rPr lang="fr-BE" sz="1600" b="0" dirty="0" smtClean="0"/>
              <a:t> UEMS Sections – </a:t>
            </a:r>
            <a:r>
              <a:rPr lang="fr-BE" sz="1600" b="0" dirty="0" err="1" smtClean="0"/>
              <a:t>Groupings</a:t>
            </a:r>
            <a:endParaRPr lang="fr-BE" sz="1600" b="0" dirty="0" smtClean="0"/>
          </a:p>
          <a:p>
            <a:r>
              <a:rPr lang="fr-BE" sz="1600" b="0" dirty="0"/>
              <a:t>	</a:t>
            </a:r>
            <a:r>
              <a:rPr lang="fr-BE" sz="1600" b="0" dirty="0" err="1" smtClean="0"/>
              <a:t>Working</a:t>
            </a:r>
            <a:r>
              <a:rPr lang="fr-BE" sz="1600" b="0" dirty="0" smtClean="0"/>
              <a:t> Groups meeting (e-Health, PGT, CME/CPD, </a:t>
            </a:r>
            <a:r>
              <a:rPr lang="fr-BE" sz="1600" b="0" dirty="0" err="1" smtClean="0"/>
              <a:t>Specialist</a:t>
            </a:r>
            <a:r>
              <a:rPr lang="fr-BE" sz="1600" b="0" dirty="0" smtClean="0"/>
              <a:t> practice, </a:t>
            </a:r>
            <a:r>
              <a:rPr lang="fr-BE" sz="1600" b="0" dirty="0" err="1" smtClean="0"/>
              <a:t>Quality</a:t>
            </a:r>
            <a:r>
              <a:rPr lang="fr-BE" sz="1600" b="0" dirty="0" smtClean="0"/>
              <a:t> in Patient Care)</a:t>
            </a:r>
          </a:p>
          <a:p>
            <a:r>
              <a:rPr lang="fr-BE" sz="1600" b="0" dirty="0"/>
              <a:t>	</a:t>
            </a:r>
            <a:r>
              <a:rPr lang="fr-BE" sz="1600" b="0" dirty="0" smtClean="0"/>
              <a:t>Discussion Forum on Patient </a:t>
            </a:r>
            <a:r>
              <a:rPr lang="fr-BE" sz="1600" b="0" dirty="0" err="1" smtClean="0"/>
              <a:t>Safety</a:t>
            </a:r>
            <a:endParaRPr lang="fr-BE" sz="1600" b="0" dirty="0" smtClean="0"/>
          </a:p>
          <a:p>
            <a:r>
              <a:rPr lang="fr-BE" sz="1600" b="0" dirty="0"/>
              <a:t>	</a:t>
            </a:r>
            <a:r>
              <a:rPr lang="fr-BE" sz="1600" b="0" dirty="0" err="1" smtClean="0"/>
              <a:t>Board</a:t>
            </a:r>
            <a:r>
              <a:rPr lang="fr-BE" sz="1600" b="0" dirty="0" smtClean="0"/>
              <a:t> and Council Meeting</a:t>
            </a:r>
          </a:p>
          <a:p>
            <a:r>
              <a:rPr lang="fr-BE" b="0" dirty="0"/>
              <a:t>	</a:t>
            </a:r>
            <a:endParaRPr lang="fr-BE" b="0" dirty="0" smtClean="0"/>
          </a:p>
          <a:p>
            <a:r>
              <a:rPr lang="pl-PL" b="0" dirty="0" smtClean="0"/>
              <a:t>CME </a:t>
            </a:r>
            <a:r>
              <a:rPr lang="pl-PL" b="0" dirty="0"/>
              <a:t>conference 2</a:t>
            </a:r>
            <a:r>
              <a:rPr lang="de-DE" b="0" dirty="0"/>
              <a:t>8.02.2014,</a:t>
            </a:r>
            <a:r>
              <a:rPr lang="pl-PL" b="0" dirty="0"/>
              <a:t> Brussels  </a:t>
            </a:r>
            <a:endParaRPr lang="fr-BE" b="0" dirty="0" smtClean="0"/>
          </a:p>
          <a:p>
            <a:r>
              <a:rPr lang="fr-BE" b="0" dirty="0" smtClean="0"/>
              <a:t>	Crown Plazza, Brussels</a:t>
            </a:r>
          </a:p>
          <a:p>
            <a:endParaRPr lang="fr-BE" b="0" dirty="0" smtClean="0"/>
          </a:p>
          <a:p>
            <a:r>
              <a:rPr lang="fr-BE" b="0" dirty="0" smtClean="0"/>
              <a:t>UEMS Council, 11-12.04.2014, Brussels</a:t>
            </a:r>
          </a:p>
          <a:p>
            <a:endParaRPr lang="pl-PL" b="0" dirty="0"/>
          </a:p>
          <a:p>
            <a:endParaRPr lang="pl-PL" dirty="0"/>
          </a:p>
          <a:p>
            <a:pPr>
              <a:buFont typeface="Arial" panose="020B0604020202020204" pitchFamily="34" charset="0"/>
              <a:buChar char="•"/>
            </a:pPr>
            <a:endParaRPr lang="pl-PL" dirty="0" smtClean="0">
              <a:ea typeface="Calibri" panose="020F0502020204030204" pitchFamily="34" charset="0"/>
            </a:endParaRPr>
          </a:p>
        </p:txBody>
      </p:sp>
      <p:sp>
        <p:nvSpPr>
          <p:cNvPr id="4" name="Symbol zastępczy stopki 3"/>
          <p:cNvSpPr>
            <a:spLocks noGrp="1"/>
          </p:cNvSpPr>
          <p:nvPr>
            <p:ph type="ftr" sz="quarter" idx="10"/>
          </p:nvPr>
        </p:nvSpPr>
        <p:spPr/>
        <p:txBody>
          <a:bodyPr/>
          <a:lstStyle/>
          <a:p>
            <a:pPr>
              <a:defRPr/>
            </a:pPr>
            <a:r>
              <a:rPr lang="en-US" smtClean="0"/>
              <a:t>2013</a:t>
            </a:r>
            <a:endParaRPr lang="en-US"/>
          </a:p>
        </p:txBody>
      </p:sp>
      <p:sp>
        <p:nvSpPr>
          <p:cNvPr id="5" name="Symbol zastępczy numeru slajdu 4"/>
          <p:cNvSpPr>
            <a:spLocks noGrp="1"/>
          </p:cNvSpPr>
          <p:nvPr>
            <p:ph type="sldNum" sz="quarter" idx="11"/>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24407023-2EF9-483F-8335-AD818903E9BB}" type="slidenum">
              <a:rPr lang="en-US">
                <a:solidFill>
                  <a:srgbClr val="FFFFFF"/>
                </a:solidFill>
                <a:latin typeface="Calibri" panose="020F0502020204030204" pitchFamily="34" charset="0"/>
              </a:rPr>
              <a:pPr eaLnBrk="1" hangingPunct="1"/>
              <a:t>40</a:t>
            </a:fld>
            <a:endParaRPr 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161014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a:t>
            </a:r>
            <a:endParaRPr lang="pl-PL" dirty="0"/>
          </a:p>
        </p:txBody>
      </p:sp>
      <p:sp>
        <p:nvSpPr>
          <p:cNvPr id="4" name="Symbol zastępczy stopki 3"/>
          <p:cNvSpPr>
            <a:spLocks noGrp="1"/>
          </p:cNvSpPr>
          <p:nvPr>
            <p:ph type="ftr" sz="quarter" idx="10"/>
          </p:nvPr>
        </p:nvSpPr>
        <p:spPr/>
        <p:txBody>
          <a:bodyPr/>
          <a:lstStyle/>
          <a:p>
            <a:pPr>
              <a:defRPr/>
            </a:pPr>
            <a:r>
              <a:rPr lang="en-US" smtClean="0"/>
              <a:t>2013</a:t>
            </a:r>
            <a:endParaRPr lang="en-US"/>
          </a:p>
        </p:txBody>
      </p:sp>
      <p:sp>
        <p:nvSpPr>
          <p:cNvPr id="5" name="Symbol zastępczy numeru slajdu 4"/>
          <p:cNvSpPr>
            <a:spLocks noGrp="1"/>
          </p:cNvSpPr>
          <p:nvPr>
            <p:ph type="sldNum" sz="quarter" idx="11"/>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7B795D9D-49FB-4C3B-A585-6357613D6AEB}" type="slidenum">
              <a:rPr lang="en-US">
                <a:solidFill>
                  <a:srgbClr val="FFFFFF"/>
                </a:solidFill>
                <a:latin typeface="Calibri" panose="020F0502020204030204" pitchFamily="34" charset="0"/>
              </a:rPr>
              <a:pPr eaLnBrk="1" hangingPunct="1"/>
              <a:t>41</a:t>
            </a:fld>
            <a:endParaRPr lang="en-US">
              <a:solidFill>
                <a:srgbClr val="FFFFFF"/>
              </a:solidFill>
              <a:latin typeface="Calibri" panose="020F0502020204030204" pitchFamily="34" charset="0"/>
            </a:endParaRPr>
          </a:p>
        </p:txBody>
      </p:sp>
      <p:pic>
        <p:nvPicPr>
          <p:cNvPr id="86021"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9550" y="404813"/>
            <a:ext cx="3743325" cy="5616575"/>
          </a:xfrm>
        </p:spPr>
      </p:pic>
      <p:pic>
        <p:nvPicPr>
          <p:cNvPr id="86022" name="Obraz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188913"/>
            <a:ext cx="31337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Obraz 8"/>
          <p:cNvPicPr>
            <a:picLocks noChangeAspect="1"/>
          </p:cNvPicPr>
          <p:nvPr/>
        </p:nvPicPr>
        <p:blipFill>
          <a:blip r:embed="rId4">
            <a:extLst>
              <a:ext uri="{28A0092B-C50C-407E-A947-70E740481C1C}">
                <a14:useLocalDpi xmlns:a14="http://schemas.microsoft.com/office/drawing/2010/main" val="0"/>
              </a:ext>
            </a:extLst>
          </a:blip>
          <a:srcRect l="26202" r="24001"/>
          <a:stretch>
            <a:fillRect/>
          </a:stretch>
        </p:blipFill>
        <p:spPr bwMode="auto">
          <a:xfrm>
            <a:off x="6850063" y="2276475"/>
            <a:ext cx="17399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Obraz 9"/>
          <p:cNvPicPr>
            <a:picLocks noChangeAspect="1"/>
          </p:cNvPicPr>
          <p:nvPr/>
        </p:nvPicPr>
        <p:blipFill>
          <a:blip r:embed="rId5">
            <a:extLst>
              <a:ext uri="{28A0092B-C50C-407E-A947-70E740481C1C}">
                <a14:useLocalDpi xmlns:a14="http://schemas.microsoft.com/office/drawing/2010/main" val="0"/>
              </a:ext>
            </a:extLst>
          </a:blip>
          <a:srcRect l="21941" r="21194" b="22220"/>
          <a:stretch>
            <a:fillRect/>
          </a:stretch>
        </p:blipFill>
        <p:spPr bwMode="auto">
          <a:xfrm>
            <a:off x="7048500" y="541338"/>
            <a:ext cx="1903413"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Obraz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7475" y="2276475"/>
            <a:ext cx="29225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7" descr="C:\_RK\data\store\pictrk1\personal\2012\10\19 cyprus\IMG_2703.JPG"/>
          <p:cNvPicPr>
            <a:picLocks noChangeAspect="1" noChangeArrowheads="1"/>
          </p:cNvPicPr>
          <p:nvPr/>
        </p:nvPicPr>
        <p:blipFill>
          <a:blip r:embed="rId7">
            <a:extLst>
              <a:ext uri="{28A0092B-C50C-407E-A947-70E740481C1C}">
                <a14:useLocalDpi xmlns:a14="http://schemas.microsoft.com/office/drawing/2010/main" val="0"/>
              </a:ext>
            </a:extLst>
          </a:blip>
          <a:srcRect l="32069" r="24734" b="24271"/>
          <a:stretch>
            <a:fillRect/>
          </a:stretch>
        </p:blipFill>
        <p:spPr bwMode="auto">
          <a:xfrm>
            <a:off x="4322049" y="4225925"/>
            <a:ext cx="1803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descr="Wycinek ekranu"/>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9471" y="4605338"/>
            <a:ext cx="1543278" cy="1957795"/>
          </a:xfrm>
          <a:prstGeom prst="rect">
            <a:avLst/>
          </a:prstGeom>
        </p:spPr>
      </p:pic>
    </p:spTree>
    <p:extLst>
      <p:ext uri="{BB962C8B-B14F-4D97-AF65-F5344CB8AC3E}">
        <p14:creationId xmlns:p14="http://schemas.microsoft.com/office/powerpoint/2010/main" val="2624224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2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95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9"/>
          <p:cNvSpPr>
            <a:spLocks noChangeArrowheads="1"/>
          </p:cNvSpPr>
          <p:nvPr/>
        </p:nvSpPr>
        <p:spPr bwMode="auto">
          <a:xfrm>
            <a:off x="4873625" y="258763"/>
            <a:ext cx="2736850" cy="2147887"/>
          </a:xfrm>
          <a:prstGeom prst="flowChartAlternateProcess">
            <a:avLst/>
          </a:prstGeom>
          <a:solidFill>
            <a:schemeClr val="accent1"/>
          </a:solidFill>
          <a:ln w="9525">
            <a:solidFill>
              <a:schemeClr val="tx1"/>
            </a:solidFill>
            <a:miter lim="800000"/>
            <a:headEnd/>
            <a:tailEnd/>
          </a:ln>
        </p:spPr>
        <p:txBody>
          <a:bodyPr wrap="none" lIns="36000" rIns="18000"/>
          <a:lstStyle/>
          <a:p>
            <a:pPr algn="ctr" fontAlgn="auto">
              <a:spcBef>
                <a:spcPts val="0"/>
              </a:spcBef>
              <a:spcAft>
                <a:spcPts val="0"/>
              </a:spcAft>
              <a:defRPr/>
            </a:pPr>
            <a:r>
              <a:rPr lang="en-GB" sz="2000" dirty="0">
                <a:solidFill>
                  <a:srgbClr val="000090"/>
                </a:solidFill>
                <a:latin typeface="Calibri"/>
                <a:cs typeface="+mn-cs"/>
              </a:rPr>
              <a:t>Specialist Sections</a:t>
            </a:r>
            <a:r>
              <a:rPr lang="pl-PL" sz="2000" dirty="0">
                <a:solidFill>
                  <a:srgbClr val="000090"/>
                </a:solidFill>
                <a:latin typeface="Calibri"/>
                <a:cs typeface="+mn-cs"/>
              </a:rPr>
              <a:t> </a:t>
            </a:r>
          </a:p>
          <a:p>
            <a:pPr algn="ctr" fontAlgn="auto">
              <a:spcBef>
                <a:spcPts val="0"/>
              </a:spcBef>
              <a:spcAft>
                <a:spcPts val="0"/>
              </a:spcAft>
              <a:defRPr/>
            </a:pPr>
            <a:r>
              <a:rPr lang="pl-PL" dirty="0" err="1">
                <a:solidFill>
                  <a:srgbClr val="000090"/>
                </a:solidFill>
                <a:latin typeface="Calibri"/>
                <a:cs typeface="+mn-cs"/>
              </a:rPr>
              <a:t>Multidisciplinary</a:t>
            </a:r>
            <a:r>
              <a:rPr lang="pl-PL" dirty="0">
                <a:solidFill>
                  <a:srgbClr val="000090"/>
                </a:solidFill>
                <a:latin typeface="Calibri"/>
                <a:cs typeface="+mn-cs"/>
              </a:rPr>
              <a:t> Joint </a:t>
            </a:r>
          </a:p>
          <a:p>
            <a:pPr algn="ctr" fontAlgn="auto">
              <a:spcBef>
                <a:spcPts val="0"/>
              </a:spcBef>
              <a:spcAft>
                <a:spcPts val="0"/>
              </a:spcAft>
              <a:defRPr/>
            </a:pPr>
            <a:r>
              <a:rPr lang="pl-PL" dirty="0" err="1">
                <a:solidFill>
                  <a:srgbClr val="000090"/>
                </a:solidFill>
                <a:latin typeface="Calibri"/>
                <a:cs typeface="+mn-cs"/>
              </a:rPr>
              <a:t>Committees</a:t>
            </a:r>
            <a:endParaRPr lang="en-GB" dirty="0">
              <a:solidFill>
                <a:srgbClr val="000090"/>
              </a:solidFill>
              <a:latin typeface="Calibri"/>
              <a:cs typeface="+mn-cs"/>
            </a:endParaRPr>
          </a:p>
          <a:p>
            <a:pPr algn="ctr" fontAlgn="auto">
              <a:spcBef>
                <a:spcPts val="0"/>
              </a:spcBef>
              <a:spcAft>
                <a:spcPts val="0"/>
              </a:spcAft>
              <a:defRPr/>
            </a:pPr>
            <a:endParaRPr lang="en-GB" sz="1200" dirty="0">
              <a:solidFill>
                <a:srgbClr val="000090"/>
              </a:solidFill>
              <a:effectLst>
                <a:outerShdw blurRad="38100" dist="38100" dir="2700000" algn="tl">
                  <a:srgbClr val="000000"/>
                </a:outerShdw>
              </a:effectLst>
              <a:latin typeface="Calibri"/>
              <a:cs typeface="+mn-cs"/>
            </a:endParaRPr>
          </a:p>
        </p:txBody>
      </p:sp>
      <p:sp>
        <p:nvSpPr>
          <p:cNvPr id="71683" name="AutoShape 10"/>
          <p:cNvSpPr>
            <a:spLocks noChangeArrowheads="1"/>
          </p:cNvSpPr>
          <p:nvPr/>
        </p:nvSpPr>
        <p:spPr bwMode="auto">
          <a:xfrm>
            <a:off x="5024438" y="1343025"/>
            <a:ext cx="2447925" cy="441325"/>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pl-PL" sz="1600">
                <a:solidFill>
                  <a:srgbClr val="000090"/>
                </a:solidFill>
                <a:latin typeface="Calibri" panose="020F0502020204030204" pitchFamily="34" charset="0"/>
              </a:rPr>
              <a:t>European Boards </a:t>
            </a:r>
            <a:endParaRPr lang="en-GB" sz="1600">
              <a:solidFill>
                <a:srgbClr val="000090"/>
              </a:solidFill>
              <a:latin typeface="Calibri" panose="020F0502020204030204" pitchFamily="34" charset="0"/>
            </a:endParaRPr>
          </a:p>
        </p:txBody>
      </p:sp>
      <p:sp>
        <p:nvSpPr>
          <p:cNvPr id="71684" name="AutoShape 11"/>
          <p:cNvSpPr>
            <a:spLocks noChangeArrowheads="1"/>
          </p:cNvSpPr>
          <p:nvPr/>
        </p:nvSpPr>
        <p:spPr bwMode="auto">
          <a:xfrm>
            <a:off x="1939925" y="273050"/>
            <a:ext cx="2736850" cy="2147888"/>
          </a:xfrm>
          <a:prstGeom prst="flowChartAlternateProcess">
            <a:avLst/>
          </a:prstGeom>
          <a:solidFill>
            <a:schemeClr val="accent1"/>
          </a:solidFill>
          <a:ln w="9525">
            <a:solidFill>
              <a:schemeClr val="tx1"/>
            </a:solidFill>
            <a:miter lim="800000"/>
            <a:headEnd/>
            <a:tailEnd/>
          </a:ln>
        </p:spPr>
        <p:txBody>
          <a:bodyPr wrap="none" lIns="36000" rIns="18000"/>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lnSpc>
                <a:spcPct val="150000"/>
              </a:lnSpc>
            </a:pPr>
            <a:r>
              <a:rPr lang="en-GB" sz="3600">
                <a:solidFill>
                  <a:srgbClr val="000090"/>
                </a:solidFill>
                <a:latin typeface="Arial" panose="020B0604020202020204" pitchFamily="34" charset="0"/>
              </a:rPr>
              <a:t>Council</a:t>
            </a:r>
          </a:p>
        </p:txBody>
      </p:sp>
      <p:sp>
        <p:nvSpPr>
          <p:cNvPr id="71685" name="AutoShape 12"/>
          <p:cNvSpPr>
            <a:spLocks noChangeArrowheads="1"/>
          </p:cNvSpPr>
          <p:nvPr/>
        </p:nvSpPr>
        <p:spPr bwMode="auto">
          <a:xfrm>
            <a:off x="2092325" y="1471613"/>
            <a:ext cx="2447925" cy="860425"/>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endParaRPr lang="pl-PL" sz="1600">
              <a:solidFill>
                <a:srgbClr val="000090"/>
              </a:solidFill>
              <a:latin typeface="Calibri" panose="020F0502020204030204" pitchFamily="34" charset="0"/>
            </a:endParaRPr>
          </a:p>
          <a:p>
            <a:pPr algn="ctr" eaLnBrk="1" hangingPunct="1"/>
            <a:r>
              <a:rPr lang="en-GB" sz="1600">
                <a:solidFill>
                  <a:srgbClr val="000090"/>
                </a:solidFill>
                <a:latin typeface="Calibri" panose="020F0502020204030204" pitchFamily="34" charset="0"/>
              </a:rPr>
              <a:t>Board</a:t>
            </a:r>
          </a:p>
        </p:txBody>
      </p:sp>
      <p:grpSp>
        <p:nvGrpSpPr>
          <p:cNvPr id="71686" name="Group 30"/>
          <p:cNvGrpSpPr>
            <a:grpSpLocks/>
          </p:cNvGrpSpPr>
          <p:nvPr/>
        </p:nvGrpSpPr>
        <p:grpSpPr bwMode="auto">
          <a:xfrm>
            <a:off x="3308350" y="3762375"/>
            <a:ext cx="2925763" cy="2681288"/>
            <a:chOff x="6705600" y="4710112"/>
            <a:chExt cx="2263775" cy="2147888"/>
          </a:xfrm>
        </p:grpSpPr>
        <p:sp>
          <p:nvSpPr>
            <p:cNvPr id="54" name="AutoShape 2"/>
            <p:cNvSpPr>
              <a:spLocks noChangeArrowheads="1"/>
            </p:cNvSpPr>
            <p:nvPr/>
          </p:nvSpPr>
          <p:spPr bwMode="auto">
            <a:xfrm>
              <a:off x="6705600" y="4710112"/>
              <a:ext cx="2263775" cy="2147888"/>
            </a:xfrm>
            <a:prstGeom prst="flowChartAlternateProcess">
              <a:avLst/>
            </a:prstGeom>
            <a:solidFill>
              <a:srgbClr val="B4CCE2"/>
            </a:solidFill>
            <a:ln w="9525">
              <a:solidFill>
                <a:schemeClr val="tx1"/>
              </a:solidFill>
              <a:miter lim="800000"/>
              <a:headEnd/>
              <a:tailEnd/>
            </a:ln>
          </p:spPr>
          <p:txBody>
            <a:bodyPr wrap="none" lIns="36000" rIns="18000"/>
            <a:lstStyle/>
            <a:p>
              <a:pPr algn="ctr" fontAlgn="auto">
                <a:spcBef>
                  <a:spcPts val="0"/>
                </a:spcBef>
                <a:spcAft>
                  <a:spcPts val="0"/>
                </a:spcAft>
                <a:defRPr/>
              </a:pPr>
              <a:endParaRPr lang="en-GB" sz="120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a:solidFill>
                  <a:srgbClr val="000090"/>
                </a:solidFill>
                <a:effectLst>
                  <a:outerShdw blurRad="38100" dist="38100" dir="2700000" algn="tl">
                    <a:srgbClr val="000000"/>
                  </a:outerShdw>
                </a:effectLst>
                <a:latin typeface="Calibri"/>
                <a:cs typeface="+mn-cs"/>
              </a:endParaRPr>
            </a:p>
          </p:txBody>
        </p:sp>
        <p:sp>
          <p:nvSpPr>
            <p:cNvPr id="71700" name="AutoShape 20"/>
            <p:cNvSpPr>
              <a:spLocks noChangeArrowheads="1"/>
            </p:cNvSpPr>
            <p:nvPr/>
          </p:nvSpPr>
          <p:spPr bwMode="auto">
            <a:xfrm>
              <a:off x="6934905" y="5502477"/>
              <a:ext cx="1890545" cy="1292676"/>
            </a:xfrm>
            <a:prstGeom prst="flowChartAlternateProcess">
              <a:avLst/>
            </a:prstGeom>
            <a:solidFill>
              <a:srgbClr val="96B8D6"/>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GB" sz="1400">
                  <a:solidFill>
                    <a:srgbClr val="000090"/>
                  </a:solidFill>
                  <a:latin typeface="Arial" panose="020B0604020202020204" pitchFamily="34" charset="0"/>
                </a:rPr>
                <a:t>UEMS ECAMSQ</a:t>
              </a:r>
            </a:p>
            <a:p>
              <a:pPr algn="ctr" eaLnBrk="1" hangingPunct="1"/>
              <a:endParaRPr lang="en-GB" sz="100">
                <a:solidFill>
                  <a:srgbClr val="000090"/>
                </a:solidFill>
                <a:latin typeface="Arial" panose="020B0604020202020204" pitchFamily="34" charset="0"/>
              </a:endParaRPr>
            </a:p>
            <a:p>
              <a:pPr algn="ctr" eaLnBrk="1" hangingPunct="1"/>
              <a:r>
                <a:rPr lang="en-GB" sz="1200">
                  <a:solidFill>
                    <a:srgbClr val="000090"/>
                  </a:solidFill>
                  <a:latin typeface="Arial" panose="020B0604020202020204" pitchFamily="34" charset="0"/>
                </a:rPr>
                <a:t>European Council for Accreditation</a:t>
              </a:r>
            </a:p>
            <a:p>
              <a:pPr algn="ctr" eaLnBrk="1" hangingPunct="1"/>
              <a:r>
                <a:rPr lang="en-GB" sz="1200">
                  <a:solidFill>
                    <a:srgbClr val="000090"/>
                  </a:solidFill>
                  <a:latin typeface="Arial" panose="020B0604020202020204" pitchFamily="34" charset="0"/>
                </a:rPr>
                <a:t> of Medical Specialist Qualification </a:t>
              </a:r>
            </a:p>
            <a:p>
              <a:pPr algn="ctr" eaLnBrk="1" hangingPunct="1"/>
              <a:endParaRPr lang="en-GB">
                <a:solidFill>
                  <a:srgbClr val="000090"/>
                </a:solidFill>
                <a:latin typeface="Arial" panose="020B0604020202020204" pitchFamily="34" charset="0"/>
              </a:endParaRPr>
            </a:p>
            <a:p>
              <a:pPr algn="ctr" eaLnBrk="1" hangingPunct="1"/>
              <a:endParaRPr lang="en-GB">
                <a:solidFill>
                  <a:srgbClr val="000090"/>
                </a:solidFill>
                <a:latin typeface="Arial" panose="020B0604020202020204" pitchFamily="34" charset="0"/>
              </a:endParaRPr>
            </a:p>
          </p:txBody>
        </p:sp>
      </p:grpSp>
      <p:grpSp>
        <p:nvGrpSpPr>
          <p:cNvPr id="71687" name="Group 29"/>
          <p:cNvGrpSpPr>
            <a:grpSpLocks/>
          </p:cNvGrpSpPr>
          <p:nvPr/>
        </p:nvGrpSpPr>
        <p:grpSpPr bwMode="auto">
          <a:xfrm>
            <a:off x="144463" y="3762375"/>
            <a:ext cx="2940050" cy="2681288"/>
            <a:chOff x="6705600" y="2057400"/>
            <a:chExt cx="2263775" cy="2528888"/>
          </a:xfrm>
        </p:grpSpPr>
        <p:sp>
          <p:nvSpPr>
            <p:cNvPr id="57" name="AutoShape 2"/>
            <p:cNvSpPr>
              <a:spLocks noChangeArrowheads="1"/>
            </p:cNvSpPr>
            <p:nvPr/>
          </p:nvSpPr>
          <p:spPr bwMode="auto">
            <a:xfrm>
              <a:off x="6705600" y="2057400"/>
              <a:ext cx="2263775" cy="2528888"/>
            </a:xfrm>
            <a:prstGeom prst="flowChartAlternateProcess">
              <a:avLst/>
            </a:prstGeom>
            <a:solidFill>
              <a:srgbClr val="B4CCE2"/>
            </a:solidFill>
            <a:ln w="9525">
              <a:solidFill>
                <a:schemeClr val="tx1"/>
              </a:solidFill>
              <a:miter lim="800000"/>
              <a:headEnd/>
              <a:tailEnd/>
            </a:ln>
          </p:spPr>
          <p:txBody>
            <a:bodyPr wrap="none" lIns="36000" rIns="18000"/>
            <a:lstStyle/>
            <a:p>
              <a:pPr algn="ctr" fontAlgn="auto">
                <a:spcBef>
                  <a:spcPts val="0"/>
                </a:spcBef>
                <a:spcAft>
                  <a:spcPts val="0"/>
                </a:spcAft>
                <a:defRPr/>
              </a:pPr>
              <a:r>
                <a:rPr lang="en-GB" sz="1600" dirty="0">
                  <a:solidFill>
                    <a:srgbClr val="000090"/>
                  </a:solidFill>
                  <a:latin typeface="Calibri"/>
                  <a:cs typeface="+mn-cs"/>
                </a:rPr>
                <a:t>UEMS Standing Committee </a:t>
              </a:r>
            </a:p>
            <a:p>
              <a:pPr algn="ctr" fontAlgn="auto">
                <a:spcBef>
                  <a:spcPts val="0"/>
                </a:spcBef>
                <a:spcAft>
                  <a:spcPts val="0"/>
                </a:spcAft>
                <a:defRPr/>
              </a:pPr>
              <a:r>
                <a:rPr lang="en-US" sz="1600" dirty="0">
                  <a:solidFill>
                    <a:srgbClr val="000090"/>
                  </a:solidFill>
                  <a:latin typeface="Calibri"/>
                  <a:cs typeface="+mn-cs"/>
                </a:rPr>
                <a:t>o</a:t>
              </a:r>
              <a:r>
                <a:rPr lang="en-GB" sz="1600" dirty="0">
                  <a:solidFill>
                    <a:srgbClr val="000090"/>
                  </a:solidFill>
                  <a:latin typeface="Calibri"/>
                  <a:cs typeface="+mn-cs"/>
                </a:rPr>
                <a:t>n CME/CPD</a:t>
              </a:r>
            </a:p>
            <a:p>
              <a:pPr algn="ctr" fontAlgn="auto">
                <a:spcBef>
                  <a:spcPts val="0"/>
                </a:spcBef>
                <a:spcAft>
                  <a:spcPts val="0"/>
                </a:spcAft>
                <a:defRPr/>
              </a:pPr>
              <a:r>
                <a:rPr lang="en-GB" dirty="0">
                  <a:solidFill>
                    <a:srgbClr val="000090"/>
                  </a:solidFill>
                  <a:latin typeface="Calibri"/>
                  <a:cs typeface="+mn-cs"/>
                </a:rPr>
                <a:t>Governance Board</a:t>
              </a:r>
            </a:p>
            <a:p>
              <a:pPr algn="ctr" fontAlgn="auto">
                <a:spcBef>
                  <a:spcPts val="0"/>
                </a:spcBef>
                <a:spcAft>
                  <a:spcPts val="0"/>
                </a:spcAft>
                <a:defRPr/>
              </a:pPr>
              <a:endParaRPr lang="en-GB" sz="1400" dirty="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400" dirty="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400" dirty="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400" dirty="0">
                <a:solidFill>
                  <a:srgbClr val="000090"/>
                </a:solidFill>
                <a:effectLst>
                  <a:outerShdw blurRad="38100" dist="38100" dir="2700000" algn="tl">
                    <a:srgbClr val="000000"/>
                  </a:outerShdw>
                </a:effectLst>
                <a:latin typeface="Calibri"/>
                <a:cs typeface="+mn-cs"/>
              </a:endParaRPr>
            </a:p>
          </p:txBody>
        </p:sp>
        <p:sp>
          <p:nvSpPr>
            <p:cNvPr id="58" name="AutoShape 20"/>
            <p:cNvSpPr>
              <a:spLocks noChangeArrowheads="1"/>
            </p:cNvSpPr>
            <p:nvPr/>
          </p:nvSpPr>
          <p:spPr bwMode="auto">
            <a:xfrm>
              <a:off x="6832723" y="3282166"/>
              <a:ext cx="2014417" cy="1124450"/>
            </a:xfrm>
            <a:prstGeom prst="flowChartAlternateProcess">
              <a:avLst/>
            </a:prstGeom>
            <a:solidFill>
              <a:srgbClr val="96B8D6"/>
            </a:solidFill>
            <a:ln w="9525">
              <a:solidFill>
                <a:schemeClr val="tx1"/>
              </a:solidFill>
              <a:miter lim="800000"/>
              <a:headEnd/>
              <a:tailEnd/>
            </a:ln>
          </p:spPr>
          <p:txBody>
            <a:bodyPr wrap="none"/>
            <a:lstStyle/>
            <a:p>
              <a:pPr algn="ctr" fontAlgn="auto">
                <a:spcBef>
                  <a:spcPts val="0"/>
                </a:spcBef>
                <a:spcAft>
                  <a:spcPts val="0"/>
                </a:spcAft>
                <a:defRPr/>
              </a:pPr>
              <a:r>
                <a:rPr lang="en-GB" sz="2400" dirty="0">
                  <a:solidFill>
                    <a:srgbClr val="000090"/>
                  </a:solidFill>
                  <a:latin typeface="Calibri"/>
                  <a:cs typeface="+mn-cs"/>
                </a:rPr>
                <a:t>UEMS EACCME</a:t>
              </a:r>
            </a:p>
            <a:p>
              <a:pPr algn="ctr" fontAlgn="auto">
                <a:spcBef>
                  <a:spcPts val="0"/>
                </a:spcBef>
                <a:spcAft>
                  <a:spcPts val="0"/>
                </a:spcAft>
                <a:defRPr/>
              </a:pPr>
              <a:r>
                <a:rPr lang="en-GB" dirty="0">
                  <a:solidFill>
                    <a:srgbClr val="000090"/>
                  </a:solidFill>
                  <a:latin typeface="Calibri"/>
                  <a:cs typeface="+mn-cs"/>
                </a:rPr>
                <a:t>European Accreditation </a:t>
              </a:r>
            </a:p>
            <a:p>
              <a:pPr algn="ctr" fontAlgn="auto">
                <a:spcBef>
                  <a:spcPts val="0"/>
                </a:spcBef>
                <a:spcAft>
                  <a:spcPts val="0"/>
                </a:spcAft>
                <a:defRPr/>
              </a:pPr>
              <a:r>
                <a:rPr lang="en-GB" dirty="0">
                  <a:solidFill>
                    <a:srgbClr val="000090"/>
                  </a:solidFill>
                  <a:latin typeface="Calibri"/>
                  <a:cs typeface="+mn-cs"/>
                </a:rPr>
                <a:t>Council for CME</a:t>
              </a:r>
              <a:endParaRPr lang="en-GB" sz="1200" dirty="0">
                <a:solidFill>
                  <a:srgbClr val="000090"/>
                </a:solidFill>
                <a:latin typeface="Calibri"/>
                <a:cs typeface="+mn-cs"/>
              </a:endParaRPr>
            </a:p>
          </p:txBody>
        </p:sp>
      </p:grpSp>
      <p:grpSp>
        <p:nvGrpSpPr>
          <p:cNvPr id="71688" name="Group 28"/>
          <p:cNvGrpSpPr>
            <a:grpSpLocks/>
          </p:cNvGrpSpPr>
          <p:nvPr/>
        </p:nvGrpSpPr>
        <p:grpSpPr bwMode="auto">
          <a:xfrm>
            <a:off x="6424613" y="3762375"/>
            <a:ext cx="2613025" cy="2681288"/>
            <a:chOff x="6711519" y="1873105"/>
            <a:chExt cx="2155692" cy="2286000"/>
          </a:xfrm>
        </p:grpSpPr>
        <p:sp>
          <p:nvSpPr>
            <p:cNvPr id="60" name="AutoShape 2"/>
            <p:cNvSpPr>
              <a:spLocks noChangeArrowheads="1"/>
            </p:cNvSpPr>
            <p:nvPr/>
          </p:nvSpPr>
          <p:spPr bwMode="auto">
            <a:xfrm>
              <a:off x="6711519" y="1873105"/>
              <a:ext cx="2155692" cy="2286000"/>
            </a:xfrm>
            <a:prstGeom prst="flowChartAlternateProcess">
              <a:avLst/>
            </a:prstGeom>
            <a:solidFill>
              <a:srgbClr val="B4CCE2">
                <a:alpha val="34000"/>
              </a:srgbClr>
            </a:solidFill>
            <a:ln w="9525" cap="flat" cmpd="sng" algn="ctr">
              <a:solidFill>
                <a:schemeClr val="tx1"/>
              </a:solidFill>
              <a:prstDash val="dashDot"/>
              <a:miter lim="800000"/>
              <a:headEnd type="none" w="med" len="med"/>
              <a:tailEnd type="none" w="med" len="med"/>
            </a:ln>
          </p:spPr>
          <p:txBody>
            <a:bodyPr wrap="none" lIns="36000" rIns="18000"/>
            <a:lstStyle/>
            <a:p>
              <a:pPr algn="ctr" fontAlgn="auto">
                <a:spcBef>
                  <a:spcPts val="0"/>
                </a:spcBef>
                <a:spcAft>
                  <a:spcPts val="0"/>
                </a:spcAft>
                <a:defRPr/>
              </a:pPr>
              <a:r>
                <a:rPr lang="en-GB" sz="1400" dirty="0">
                  <a:solidFill>
                    <a:srgbClr val="558ED5"/>
                  </a:solidFill>
                  <a:latin typeface="Calibri"/>
                  <a:cs typeface="+mn-cs"/>
                </a:rPr>
                <a:t>UEMS Standing Committee</a:t>
              </a:r>
            </a:p>
            <a:p>
              <a:pPr algn="ctr" fontAlgn="auto">
                <a:spcBef>
                  <a:spcPts val="0"/>
                </a:spcBef>
                <a:spcAft>
                  <a:spcPts val="0"/>
                </a:spcAft>
                <a:defRPr/>
              </a:pPr>
              <a:r>
                <a:rPr lang="en-GB" sz="1400" dirty="0">
                  <a:solidFill>
                    <a:srgbClr val="558ED5"/>
                  </a:solidFill>
                  <a:latin typeface="Calibri"/>
                  <a:cs typeface="+mn-cs"/>
                </a:rPr>
                <a:t> </a:t>
              </a:r>
              <a:r>
                <a:rPr lang="en-US" sz="1400" dirty="0">
                  <a:solidFill>
                    <a:srgbClr val="558ED5"/>
                  </a:solidFill>
                  <a:latin typeface="Calibri"/>
                  <a:cs typeface="+mn-cs"/>
                </a:rPr>
                <a:t>o</a:t>
              </a:r>
              <a:r>
                <a:rPr lang="en-GB" sz="1400" dirty="0">
                  <a:solidFill>
                    <a:srgbClr val="558ED5"/>
                  </a:solidFill>
                  <a:latin typeface="Calibri"/>
                  <a:cs typeface="+mn-cs"/>
                </a:rPr>
                <a:t>n Quality of </a:t>
              </a:r>
            </a:p>
            <a:p>
              <a:pPr algn="ctr" fontAlgn="auto">
                <a:spcBef>
                  <a:spcPts val="0"/>
                </a:spcBef>
                <a:spcAft>
                  <a:spcPts val="0"/>
                </a:spcAft>
                <a:defRPr/>
              </a:pPr>
              <a:r>
                <a:rPr lang="en-GB" sz="1400" dirty="0">
                  <a:solidFill>
                    <a:srgbClr val="558ED5"/>
                  </a:solidFill>
                  <a:latin typeface="Calibri"/>
                  <a:cs typeface="+mn-cs"/>
                </a:rPr>
                <a:t>Specialist Practice</a:t>
              </a:r>
            </a:p>
            <a:p>
              <a:pPr algn="ctr" fontAlgn="auto">
                <a:spcBef>
                  <a:spcPts val="0"/>
                </a:spcBef>
                <a:spcAft>
                  <a:spcPts val="0"/>
                </a:spcAft>
                <a:defRPr/>
              </a:pPr>
              <a:r>
                <a:rPr lang="en-GB" dirty="0">
                  <a:solidFill>
                    <a:srgbClr val="558ED5"/>
                  </a:solidFill>
                  <a:latin typeface="Calibri"/>
                  <a:cs typeface="+mn-cs"/>
                </a:rPr>
                <a:t>Governance Board</a:t>
              </a:r>
              <a:endParaRPr lang="en-US" dirty="0">
                <a:solidFill>
                  <a:srgbClr val="558ED5"/>
                </a:solidFill>
                <a:latin typeface="Calibri"/>
                <a:cs typeface="+mn-cs"/>
              </a:endParaRPr>
            </a:p>
            <a:p>
              <a:pPr algn="ctr" fontAlgn="auto">
                <a:spcBef>
                  <a:spcPts val="0"/>
                </a:spcBef>
                <a:spcAft>
                  <a:spcPts val="0"/>
                </a:spcAft>
                <a:defRPr/>
              </a:pPr>
              <a:endParaRPr lang="en-GB" sz="800" dirty="0">
                <a:solidFill>
                  <a:srgbClr val="558ED5"/>
                </a:solidFill>
                <a:effectLst>
                  <a:outerShdw blurRad="38100" dist="38100" dir="2700000" algn="tl">
                    <a:srgbClr val="000000"/>
                  </a:outerShdw>
                </a:effectLst>
                <a:latin typeface="Calibri"/>
                <a:cs typeface="+mn-cs"/>
              </a:endParaRPr>
            </a:p>
            <a:p>
              <a:pPr algn="ctr" fontAlgn="auto">
                <a:spcBef>
                  <a:spcPts val="0"/>
                </a:spcBef>
                <a:spcAft>
                  <a:spcPts val="0"/>
                </a:spcAft>
                <a:defRPr/>
              </a:pPr>
              <a:r>
                <a:rPr lang="en-GB" sz="1200" dirty="0">
                  <a:solidFill>
                    <a:srgbClr val="558ED5"/>
                  </a:solidFill>
                  <a:effectLst>
                    <a:outerShdw blurRad="38100" dist="38100" dir="2700000" algn="tl">
                      <a:srgbClr val="000000"/>
                    </a:outerShdw>
                  </a:effectLst>
                  <a:latin typeface="Calibri"/>
                  <a:cs typeface="+mn-cs"/>
                </a:rPr>
                <a:t> </a:t>
              </a:r>
            </a:p>
            <a:p>
              <a:pPr algn="ctr" fontAlgn="auto">
                <a:spcBef>
                  <a:spcPts val="0"/>
                </a:spcBef>
                <a:spcAft>
                  <a:spcPts val="0"/>
                </a:spcAft>
                <a:defRPr/>
              </a:pPr>
              <a:endParaRPr lang="en-GB" sz="1200" dirty="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dirty="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dirty="0">
                <a:solidFill>
                  <a:srgbClr val="000090"/>
                </a:solidFill>
                <a:effectLst>
                  <a:outerShdw blurRad="38100" dist="38100" dir="2700000" algn="tl">
                    <a:srgbClr val="000000"/>
                  </a:outerShdw>
                </a:effectLst>
                <a:latin typeface="Calibri"/>
                <a:cs typeface="+mn-cs"/>
              </a:endParaRPr>
            </a:p>
            <a:p>
              <a:pPr algn="ctr" fontAlgn="auto">
                <a:spcBef>
                  <a:spcPts val="0"/>
                </a:spcBef>
                <a:spcAft>
                  <a:spcPts val="0"/>
                </a:spcAft>
                <a:defRPr/>
              </a:pPr>
              <a:endParaRPr lang="en-GB" sz="1200" dirty="0">
                <a:solidFill>
                  <a:srgbClr val="000090"/>
                </a:solidFill>
                <a:effectLst>
                  <a:outerShdw blurRad="38100" dist="38100" dir="2700000" algn="tl">
                    <a:srgbClr val="000000"/>
                  </a:outerShdw>
                </a:effectLst>
                <a:latin typeface="Calibri"/>
                <a:cs typeface="+mn-cs"/>
              </a:endParaRPr>
            </a:p>
          </p:txBody>
        </p:sp>
        <p:sp>
          <p:nvSpPr>
            <p:cNvPr id="61" name="AutoShape 20"/>
            <p:cNvSpPr>
              <a:spLocks noChangeArrowheads="1"/>
            </p:cNvSpPr>
            <p:nvPr/>
          </p:nvSpPr>
          <p:spPr bwMode="auto">
            <a:xfrm>
              <a:off x="6897490" y="3014075"/>
              <a:ext cx="1892451" cy="996149"/>
            </a:xfrm>
            <a:prstGeom prst="flowChartAlternateProcess">
              <a:avLst/>
            </a:prstGeom>
            <a:solidFill>
              <a:srgbClr val="96B8D6">
                <a:alpha val="50000"/>
              </a:srgbClr>
            </a:solidFill>
            <a:ln w="9525" cap="flat" cmpd="sng" algn="ctr">
              <a:solidFill>
                <a:schemeClr val="tx1"/>
              </a:solidFill>
              <a:prstDash val="sysDash"/>
              <a:miter lim="800000"/>
              <a:headEnd type="none" w="med" len="med"/>
              <a:tailEnd type="none" w="med" len="med"/>
            </a:ln>
          </p:spPr>
          <p:txBody>
            <a:bodyPr wrap="none"/>
            <a:lstStyle/>
            <a:p>
              <a:pPr algn="ctr" fontAlgn="auto">
                <a:spcBef>
                  <a:spcPts val="0"/>
                </a:spcBef>
                <a:spcAft>
                  <a:spcPts val="0"/>
                </a:spcAft>
                <a:defRPr/>
              </a:pPr>
              <a:r>
                <a:rPr lang="en-GB" sz="1400" dirty="0">
                  <a:solidFill>
                    <a:srgbClr val="558ED5"/>
                  </a:solidFill>
                  <a:latin typeface="Arial"/>
                  <a:ea typeface="Trebuchet MS" charset="0"/>
                  <a:cs typeface="Trebuchet MS" charset="0"/>
                </a:rPr>
                <a:t>UEMS EACQMSP (?)</a:t>
              </a:r>
            </a:p>
            <a:p>
              <a:pPr algn="ctr" fontAlgn="auto">
                <a:spcBef>
                  <a:spcPts val="0"/>
                </a:spcBef>
                <a:spcAft>
                  <a:spcPts val="0"/>
                </a:spcAft>
                <a:defRPr/>
              </a:pPr>
              <a:r>
                <a:rPr lang="en-GB" sz="1200" dirty="0">
                  <a:solidFill>
                    <a:srgbClr val="558ED5"/>
                  </a:solidFill>
                  <a:latin typeface="Arial"/>
                  <a:ea typeface="Trebuchet MS" charset="0"/>
                  <a:cs typeface="Trebuchet MS" charset="0"/>
                </a:rPr>
                <a:t>European Advisory Council</a:t>
              </a:r>
            </a:p>
            <a:p>
              <a:pPr algn="ctr" fontAlgn="auto">
                <a:spcBef>
                  <a:spcPts val="0"/>
                </a:spcBef>
                <a:spcAft>
                  <a:spcPts val="0"/>
                </a:spcAft>
                <a:defRPr/>
              </a:pPr>
              <a:r>
                <a:rPr lang="en-GB" sz="1200" dirty="0">
                  <a:solidFill>
                    <a:srgbClr val="558ED5"/>
                  </a:solidFill>
                  <a:latin typeface="Arial"/>
                  <a:ea typeface="Trebuchet MS" charset="0"/>
                  <a:cs typeface="Trebuchet MS" charset="0"/>
                </a:rPr>
                <a:t>for Quality Management</a:t>
              </a:r>
            </a:p>
            <a:p>
              <a:pPr algn="ctr" fontAlgn="auto">
                <a:spcBef>
                  <a:spcPts val="0"/>
                </a:spcBef>
                <a:spcAft>
                  <a:spcPts val="0"/>
                </a:spcAft>
                <a:defRPr/>
              </a:pPr>
              <a:r>
                <a:rPr lang="en-GB" sz="1200" dirty="0">
                  <a:solidFill>
                    <a:srgbClr val="558ED5"/>
                  </a:solidFill>
                  <a:latin typeface="Arial"/>
                  <a:ea typeface="Trebuchet MS" charset="0"/>
                  <a:cs typeface="Trebuchet MS" charset="0"/>
                </a:rPr>
                <a:t>of Specialist Medical Practice</a:t>
              </a:r>
              <a:r>
                <a:rPr lang="en-GB" sz="1400" dirty="0">
                  <a:solidFill>
                    <a:srgbClr val="558ED5"/>
                  </a:solidFill>
                  <a:effectLst>
                    <a:outerShdw blurRad="50800" dist="38100" dir="2700000" algn="tl" rotWithShape="0">
                      <a:srgbClr val="000000"/>
                    </a:outerShdw>
                  </a:effectLst>
                  <a:latin typeface="Arial"/>
                  <a:ea typeface="Trebuchet MS" charset="0"/>
                  <a:cs typeface="Trebuchet MS" charset="0"/>
                </a:rPr>
                <a:t>  </a:t>
              </a:r>
            </a:p>
          </p:txBody>
        </p:sp>
      </p:grpSp>
      <p:sp>
        <p:nvSpPr>
          <p:cNvPr id="71689" name="Oval 7"/>
          <p:cNvSpPr>
            <a:spLocks noChangeArrowheads="1"/>
          </p:cNvSpPr>
          <p:nvPr/>
        </p:nvSpPr>
        <p:spPr bwMode="auto">
          <a:xfrm>
            <a:off x="4873625" y="2776538"/>
            <a:ext cx="1296988" cy="647700"/>
          </a:xfrm>
          <a:prstGeom prst="ellipse">
            <a:avLst/>
          </a:prstGeom>
          <a:solidFill>
            <a:srgbClr val="0070C0"/>
          </a:solidFill>
          <a:ln w="9525">
            <a:solidFill>
              <a:schemeClr val="tx1"/>
            </a:solidFill>
            <a:round/>
            <a:headEnd/>
            <a:tailEnd/>
          </a:ln>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GB" sz="1600">
                <a:solidFill>
                  <a:srgbClr val="FFFFFF"/>
                </a:solidFill>
                <a:latin typeface="Arial" panose="020B0604020202020204" pitchFamily="34" charset="0"/>
              </a:rPr>
              <a:t>Secretariat</a:t>
            </a:r>
          </a:p>
          <a:p>
            <a:pPr algn="ctr" eaLnBrk="1" hangingPunct="1"/>
            <a:r>
              <a:rPr lang="en-GB" sz="1200">
                <a:solidFill>
                  <a:srgbClr val="FFFFFF"/>
                </a:solidFill>
                <a:latin typeface="Arial" panose="020B0604020202020204" pitchFamily="34" charset="0"/>
              </a:rPr>
              <a:t>Brussels</a:t>
            </a:r>
          </a:p>
        </p:txBody>
      </p:sp>
      <p:sp>
        <p:nvSpPr>
          <p:cNvPr id="68" name="AutoShape 5"/>
          <p:cNvSpPr>
            <a:spLocks noChangeArrowheads="1"/>
          </p:cNvSpPr>
          <p:nvPr/>
        </p:nvSpPr>
        <p:spPr bwMode="auto">
          <a:xfrm>
            <a:off x="2709863" y="2781300"/>
            <a:ext cx="1976437" cy="642938"/>
          </a:xfrm>
          <a:prstGeom prst="flowChartAlternateProcess">
            <a:avLst/>
          </a:prstGeom>
          <a:solidFill>
            <a:schemeClr val="tx2">
              <a:lumMod val="60000"/>
              <a:lumOff val="40000"/>
            </a:schemeClr>
          </a:solidFill>
          <a:ln w="9525">
            <a:solidFill>
              <a:schemeClr val="tx1"/>
            </a:solidFill>
            <a:miter lim="800000"/>
            <a:headEnd/>
            <a:tailEnd/>
          </a:ln>
        </p:spPr>
        <p:txBody>
          <a:bodyPr wrap="none"/>
          <a:lstStyle/>
          <a:p>
            <a:pPr algn="ctr" fontAlgn="auto">
              <a:spcBef>
                <a:spcPts val="0"/>
              </a:spcBef>
              <a:spcAft>
                <a:spcPts val="0"/>
              </a:spcAft>
              <a:defRPr/>
            </a:pPr>
            <a:r>
              <a:rPr lang="en-GB" sz="2400" dirty="0">
                <a:solidFill>
                  <a:srgbClr val="000090"/>
                </a:solidFill>
                <a:latin typeface="Arial"/>
                <a:ea typeface="Trebuchet MS" charset="0"/>
                <a:cs typeface="Trebuchet MS" charset="0"/>
              </a:rPr>
              <a:t>Executive</a:t>
            </a:r>
          </a:p>
        </p:txBody>
      </p:sp>
      <p:sp>
        <p:nvSpPr>
          <p:cNvPr id="74" name="Rectangle 27"/>
          <p:cNvSpPr/>
          <p:nvPr/>
        </p:nvSpPr>
        <p:spPr>
          <a:xfrm>
            <a:off x="3278188" y="3959225"/>
            <a:ext cx="2984500" cy="769938"/>
          </a:xfrm>
          <a:prstGeom prst="rect">
            <a:avLst/>
          </a:prstGeom>
        </p:spPr>
        <p:txBody>
          <a:bodyPr>
            <a:spAutoFit/>
          </a:bodyPr>
          <a:lstStyle/>
          <a:p>
            <a:pPr algn="ctr" fontAlgn="auto">
              <a:spcBef>
                <a:spcPts val="0"/>
              </a:spcBef>
              <a:spcAft>
                <a:spcPts val="0"/>
              </a:spcAft>
              <a:defRPr/>
            </a:pPr>
            <a:r>
              <a:rPr lang="en-GB" sz="1400" dirty="0">
                <a:solidFill>
                  <a:srgbClr val="000090"/>
                </a:solidFill>
                <a:effectLst>
                  <a:outerShdw blurRad="38100" dist="38100" dir="2700000" algn="tl">
                    <a:srgbClr val="C0C0C0"/>
                  </a:outerShdw>
                </a:effectLst>
                <a:latin typeface="Calibri"/>
                <a:cs typeface="+mn-cs"/>
              </a:rPr>
              <a:t>UEMS Standing Committee </a:t>
            </a:r>
            <a:r>
              <a:rPr lang="en-US" sz="1400" dirty="0">
                <a:solidFill>
                  <a:srgbClr val="000090"/>
                </a:solidFill>
                <a:effectLst>
                  <a:outerShdw blurRad="38100" dist="38100" dir="2700000" algn="tl">
                    <a:srgbClr val="C0C0C0"/>
                  </a:outerShdw>
                </a:effectLst>
                <a:latin typeface="Calibri"/>
                <a:cs typeface="+mn-cs"/>
              </a:rPr>
              <a:t>o</a:t>
            </a:r>
            <a:r>
              <a:rPr lang="en-GB" sz="1400" dirty="0">
                <a:solidFill>
                  <a:srgbClr val="000090"/>
                </a:solidFill>
                <a:effectLst>
                  <a:outerShdw blurRad="38100" dist="38100" dir="2700000" algn="tl">
                    <a:srgbClr val="C0C0C0"/>
                  </a:outerShdw>
                </a:effectLst>
                <a:latin typeface="Calibri"/>
                <a:cs typeface="+mn-cs"/>
              </a:rPr>
              <a:t>n </a:t>
            </a:r>
            <a:endParaRPr lang="pl-PL" sz="1400" dirty="0">
              <a:solidFill>
                <a:srgbClr val="000090"/>
              </a:solidFill>
              <a:effectLst>
                <a:outerShdw blurRad="38100" dist="38100" dir="2700000" algn="tl">
                  <a:srgbClr val="C0C0C0"/>
                </a:outerShdw>
              </a:effectLst>
              <a:latin typeface="Calibri"/>
              <a:cs typeface="+mn-cs"/>
            </a:endParaRPr>
          </a:p>
          <a:p>
            <a:pPr algn="ctr" fontAlgn="auto">
              <a:spcBef>
                <a:spcPts val="0"/>
              </a:spcBef>
              <a:spcAft>
                <a:spcPts val="0"/>
              </a:spcAft>
              <a:defRPr/>
            </a:pPr>
            <a:r>
              <a:rPr lang="en-GB" sz="1400" dirty="0">
                <a:solidFill>
                  <a:srgbClr val="000090"/>
                </a:solidFill>
                <a:effectLst>
                  <a:outerShdw blurRad="38100" dist="38100" dir="2700000" algn="tl">
                    <a:srgbClr val="C0C0C0"/>
                  </a:outerShdw>
                </a:effectLst>
                <a:latin typeface="Calibri"/>
                <a:cs typeface="+mn-cs"/>
              </a:rPr>
              <a:t>Post Graduate Training</a:t>
            </a:r>
          </a:p>
          <a:p>
            <a:pPr algn="ctr" fontAlgn="auto">
              <a:spcBef>
                <a:spcPts val="0"/>
              </a:spcBef>
              <a:spcAft>
                <a:spcPts val="0"/>
              </a:spcAft>
              <a:defRPr/>
            </a:pPr>
            <a:r>
              <a:rPr lang="en-GB" sz="1600" dirty="0">
                <a:solidFill>
                  <a:srgbClr val="000090"/>
                </a:solidFill>
                <a:effectLst>
                  <a:outerShdw blurRad="38100" dist="38100" dir="2700000" algn="tl">
                    <a:srgbClr val="C0C0C0"/>
                  </a:outerShdw>
                </a:effectLst>
                <a:latin typeface="Calibri"/>
                <a:cs typeface="+mn-cs"/>
              </a:rPr>
              <a:t>Governance Board</a:t>
            </a:r>
            <a:endParaRPr lang="en-US" sz="1600" dirty="0">
              <a:solidFill>
                <a:prstClr val="black"/>
              </a:solidFill>
              <a:effectLst>
                <a:outerShdw blurRad="38100" dist="38100" dir="2700000" algn="tl">
                  <a:srgbClr val="C0C0C0"/>
                </a:outerShdw>
              </a:effectLst>
              <a:latin typeface="Calibri"/>
              <a:cs typeface="+mn-cs"/>
            </a:endParaRPr>
          </a:p>
        </p:txBody>
      </p:sp>
      <p:sp>
        <p:nvSpPr>
          <p:cNvPr id="71692" name="AutoShape 10"/>
          <p:cNvSpPr>
            <a:spLocks noChangeArrowheads="1"/>
          </p:cNvSpPr>
          <p:nvPr/>
        </p:nvSpPr>
        <p:spPr bwMode="auto">
          <a:xfrm>
            <a:off x="5024438" y="1871663"/>
            <a:ext cx="2447925" cy="441325"/>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pl-PL" sz="1600">
                <a:solidFill>
                  <a:srgbClr val="000090"/>
                </a:solidFill>
                <a:latin typeface="Calibri" panose="020F0502020204030204" pitchFamily="34" charset="0"/>
              </a:rPr>
              <a:t>Divisions</a:t>
            </a:r>
            <a:endParaRPr lang="en-GB" sz="1600">
              <a:solidFill>
                <a:srgbClr val="000090"/>
              </a:solidFill>
              <a:latin typeface="Calibri" panose="020F0502020204030204" pitchFamily="34" charset="0"/>
            </a:endParaRPr>
          </a:p>
        </p:txBody>
      </p:sp>
      <p:sp>
        <p:nvSpPr>
          <p:cNvPr id="71693" name="AutoShape 10"/>
          <p:cNvSpPr>
            <a:spLocks noChangeArrowheads="1"/>
          </p:cNvSpPr>
          <p:nvPr/>
        </p:nvSpPr>
        <p:spPr bwMode="auto">
          <a:xfrm>
            <a:off x="3786188" y="5797550"/>
            <a:ext cx="2173287" cy="441325"/>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pl-PL" sz="2000">
                <a:solidFill>
                  <a:srgbClr val="000090"/>
                </a:solidFill>
                <a:latin typeface="Calibri" panose="020F0502020204030204" pitchFamily="34" charset="0"/>
              </a:rPr>
              <a:t>CESMA</a:t>
            </a:r>
            <a:endParaRPr lang="en-GB" sz="2000">
              <a:solidFill>
                <a:srgbClr val="000090"/>
              </a:solidFill>
              <a:latin typeface="Calibri" panose="020F0502020204030204" pitchFamily="34" charset="0"/>
            </a:endParaRPr>
          </a:p>
        </p:txBody>
      </p:sp>
      <p:sp>
        <p:nvSpPr>
          <p:cNvPr id="71694" name="AutoShape 10"/>
          <p:cNvSpPr>
            <a:spLocks noChangeArrowheads="1"/>
          </p:cNvSpPr>
          <p:nvPr/>
        </p:nvSpPr>
        <p:spPr bwMode="auto">
          <a:xfrm>
            <a:off x="6710363" y="2555875"/>
            <a:ext cx="2173287" cy="1017588"/>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pl-PL" sz="2000">
                <a:solidFill>
                  <a:srgbClr val="000090"/>
                </a:solidFill>
                <a:latin typeface="Calibri" panose="020F0502020204030204" pitchFamily="34" charset="0"/>
              </a:rPr>
              <a:t>Working Groups </a:t>
            </a:r>
          </a:p>
          <a:p>
            <a:pPr algn="ctr" eaLnBrk="1" hangingPunct="1"/>
            <a:r>
              <a:rPr lang="pl-PL" sz="2000">
                <a:solidFill>
                  <a:srgbClr val="000090"/>
                </a:solidFill>
                <a:latin typeface="Calibri" panose="020F0502020204030204" pitchFamily="34" charset="0"/>
              </a:rPr>
              <a:t>Task Forces </a:t>
            </a:r>
          </a:p>
          <a:p>
            <a:pPr algn="ctr" eaLnBrk="1" hangingPunct="1"/>
            <a:r>
              <a:rPr lang="pl-PL" sz="2000">
                <a:solidFill>
                  <a:srgbClr val="000090"/>
                </a:solidFill>
                <a:latin typeface="Calibri" panose="020F0502020204030204" pitchFamily="34" charset="0"/>
              </a:rPr>
              <a:t>Committees</a:t>
            </a:r>
            <a:endParaRPr lang="en-GB" sz="2000">
              <a:solidFill>
                <a:srgbClr val="00009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smtClean="0"/>
              <a:t>SECTIONS AND BOARDS</a:t>
            </a:r>
            <a:endParaRPr lang="en-GB" dirty="0"/>
          </a:p>
        </p:txBody>
      </p:sp>
      <p:sp>
        <p:nvSpPr>
          <p:cNvPr id="72707" name="Content Placeholder 2"/>
          <p:cNvSpPr>
            <a:spLocks noGrp="1"/>
          </p:cNvSpPr>
          <p:nvPr>
            <p:ph idx="1"/>
          </p:nvPr>
        </p:nvSpPr>
        <p:spPr>
          <a:xfrm>
            <a:off x="323528" y="1052736"/>
            <a:ext cx="7881615" cy="3579812"/>
          </a:xfrm>
        </p:spPr>
        <p:txBody>
          <a:bodyPr/>
          <a:lstStyle/>
          <a:p>
            <a:pPr eaLnBrk="1" hangingPunct="1">
              <a:buFont typeface="Wingdings" panose="05000000000000000000" pitchFamily="2" charset="2"/>
              <a:buChar char="Ø"/>
            </a:pPr>
            <a:r>
              <a:rPr lang="pl-PL" sz="2400" b="0" dirty="0" smtClean="0">
                <a:ea typeface="Calibri" panose="020F0502020204030204" pitchFamily="34" charset="0"/>
              </a:rPr>
              <a:t>41</a:t>
            </a:r>
            <a:r>
              <a:rPr lang="en-GB" sz="2400" b="0" dirty="0" smtClean="0">
                <a:ea typeface="Calibri" panose="020F0502020204030204" pitchFamily="34" charset="0"/>
              </a:rPr>
              <a:t> Sections and European Boards</a:t>
            </a:r>
          </a:p>
          <a:p>
            <a:pPr eaLnBrk="1" hangingPunct="1">
              <a:buFont typeface="Wingdings" panose="05000000000000000000" pitchFamily="2" charset="2"/>
              <a:buChar char="Ø"/>
            </a:pPr>
            <a:r>
              <a:rPr lang="en-GB" sz="2400" b="0" dirty="0" smtClean="0">
                <a:ea typeface="Calibri" panose="020F0502020204030204" pitchFamily="34" charset="0"/>
              </a:rPr>
              <a:t>23 Divisions</a:t>
            </a:r>
          </a:p>
          <a:p>
            <a:pPr eaLnBrk="1" hangingPunct="1">
              <a:buFont typeface="Wingdings" panose="05000000000000000000" pitchFamily="2" charset="2"/>
              <a:buChar char="Ø"/>
            </a:pPr>
            <a:r>
              <a:rPr lang="en-GB" sz="2400" b="0" dirty="0" smtClean="0">
                <a:ea typeface="Calibri" panose="020F0502020204030204" pitchFamily="34" charset="0"/>
              </a:rPr>
              <a:t>10 Multidisciplinary Joint Committees</a:t>
            </a:r>
            <a:r>
              <a:rPr lang="pl-PL" sz="2400" b="0" dirty="0" smtClean="0">
                <a:ea typeface="Calibri" panose="020F0502020204030204" pitchFamily="34" charset="0"/>
              </a:rPr>
              <a:t> </a:t>
            </a:r>
          </a:p>
          <a:p>
            <a:pPr eaLnBrk="1" hangingPunct="1">
              <a:buFont typeface="Wingdings" panose="05000000000000000000" pitchFamily="2" charset="2"/>
              <a:buChar char="Ø"/>
            </a:pPr>
            <a:r>
              <a:rPr lang="pl-PL" sz="2400" b="0" dirty="0" smtClean="0">
                <a:ea typeface="Calibri" panose="020F0502020204030204" pitchFamily="34" charset="0"/>
              </a:rPr>
              <a:t>1 Thematic Federation </a:t>
            </a:r>
            <a:r>
              <a:rPr lang="de-DE" sz="2400" b="0" dirty="0" smtClean="0">
                <a:ea typeface="Calibri" panose="020F0502020204030204" pitchFamily="34" charset="0"/>
              </a:rPr>
              <a:t>(Legal </a:t>
            </a:r>
            <a:r>
              <a:rPr lang="de-DE" sz="2400" b="0" dirty="0" err="1" smtClean="0">
                <a:ea typeface="Calibri" panose="020F0502020204030204" pitchFamily="34" charset="0"/>
              </a:rPr>
              <a:t>Medicine</a:t>
            </a:r>
            <a:r>
              <a:rPr lang="de-DE" sz="2400" b="0" dirty="0" smtClean="0">
                <a:ea typeface="Calibri" panose="020F0502020204030204" pitchFamily="34" charset="0"/>
              </a:rPr>
              <a:t>)</a:t>
            </a:r>
            <a:endParaRPr lang="en-GB" sz="2400" b="0" dirty="0" smtClean="0">
              <a:ea typeface="Calibri" panose="020F0502020204030204" pitchFamily="34" charset="0"/>
            </a:endParaRPr>
          </a:p>
          <a:p>
            <a:pPr eaLnBrk="1" hangingPunct="1">
              <a:buFont typeface="Wingdings" panose="05000000000000000000" pitchFamily="2" charset="2"/>
              <a:buChar char="Ø"/>
            </a:pPr>
            <a:r>
              <a:rPr lang="en-GB" sz="2400" b="0" dirty="0" smtClean="0">
                <a:ea typeface="Calibri" panose="020F0502020204030204" pitchFamily="34" charset="0"/>
              </a:rPr>
              <a:t>2</a:t>
            </a:r>
            <a:r>
              <a:rPr lang="pl-PL" sz="2400" b="0" dirty="0" smtClean="0">
                <a:ea typeface="Calibri" panose="020F0502020204030204" pitchFamily="34" charset="0"/>
              </a:rPr>
              <a:t>2</a:t>
            </a:r>
            <a:r>
              <a:rPr lang="en-GB" sz="2400" b="0" dirty="0" smtClean="0">
                <a:ea typeface="Calibri" panose="020F0502020204030204" pitchFamily="34" charset="0"/>
              </a:rPr>
              <a:t> </a:t>
            </a:r>
            <a:r>
              <a:rPr lang="pl-PL" sz="2400" b="0" dirty="0" err="1" smtClean="0">
                <a:ea typeface="Calibri" panose="020F0502020204030204" pitchFamily="34" charset="0"/>
              </a:rPr>
              <a:t>endorsed</a:t>
            </a:r>
            <a:r>
              <a:rPr lang="pl-PL" sz="2400" b="0" dirty="0" smtClean="0">
                <a:ea typeface="Calibri" panose="020F0502020204030204" pitchFamily="34" charset="0"/>
              </a:rPr>
              <a:t> Training </a:t>
            </a:r>
            <a:r>
              <a:rPr lang="pl-PL" sz="2400" b="0" dirty="0" err="1" smtClean="0">
                <a:ea typeface="Calibri" panose="020F0502020204030204" pitchFamily="34" charset="0"/>
              </a:rPr>
              <a:t>requirements</a:t>
            </a:r>
            <a:r>
              <a:rPr lang="pl-PL" sz="2400" b="0" dirty="0" smtClean="0">
                <a:ea typeface="Calibri" panose="020F0502020204030204" pitchFamily="34" charset="0"/>
              </a:rPr>
              <a:t> for </a:t>
            </a:r>
            <a:br>
              <a:rPr lang="pl-PL" sz="2400" b="0" dirty="0" smtClean="0">
                <a:ea typeface="Calibri" panose="020F0502020204030204" pitchFamily="34" charset="0"/>
              </a:rPr>
            </a:br>
            <a:r>
              <a:rPr lang="pl-PL" sz="2400" b="0" dirty="0" smtClean="0">
                <a:ea typeface="Calibri" panose="020F0502020204030204" pitchFamily="34" charset="0"/>
              </a:rPr>
              <a:t>Specialty</a:t>
            </a:r>
            <a:endParaRPr lang="en-GB" sz="2400" b="0" dirty="0" smtClean="0">
              <a:ea typeface="Calibri" panose="020F0502020204030204" pitchFamily="34" charset="0"/>
            </a:endParaRPr>
          </a:p>
          <a:p>
            <a:pPr eaLnBrk="1" hangingPunct="1">
              <a:buFont typeface="Wingdings" panose="05000000000000000000" pitchFamily="2" charset="2"/>
              <a:buChar char="Ø"/>
            </a:pPr>
            <a:r>
              <a:rPr lang="pl-PL" sz="2400" b="0" dirty="0" smtClean="0">
                <a:ea typeface="Calibri" panose="020F0502020204030204" pitchFamily="34" charset="0"/>
              </a:rPr>
              <a:t>V</a:t>
            </a:r>
            <a:r>
              <a:rPr lang="en-GB" sz="2400" b="0" dirty="0" err="1" smtClean="0">
                <a:ea typeface="Calibri" panose="020F0502020204030204" pitchFamily="34" charset="0"/>
              </a:rPr>
              <a:t>isitation</a:t>
            </a:r>
            <a:r>
              <a:rPr lang="en-GB" sz="2400" b="0" dirty="0" smtClean="0">
                <a:ea typeface="Calibri" panose="020F0502020204030204" pitchFamily="34" charset="0"/>
              </a:rPr>
              <a:t> programmes</a:t>
            </a:r>
            <a:r>
              <a:rPr lang="pl-PL" sz="2400" b="0" dirty="0" smtClean="0">
                <a:ea typeface="Calibri" panose="020F0502020204030204" pitchFamily="34" charset="0"/>
              </a:rPr>
              <a:t> </a:t>
            </a:r>
          </a:p>
          <a:p>
            <a:pPr eaLnBrk="1" hangingPunct="1">
              <a:buFont typeface="Wingdings" panose="05000000000000000000" pitchFamily="2" charset="2"/>
              <a:buChar char="Ø"/>
            </a:pPr>
            <a:r>
              <a:rPr lang="pl-PL" sz="2400" b="0" dirty="0" smtClean="0">
                <a:ea typeface="Calibri" panose="020F0502020204030204" pitchFamily="34" charset="0"/>
              </a:rPr>
              <a:t>New </a:t>
            </a:r>
            <a:r>
              <a:rPr lang="pl-PL" sz="2400" b="0" dirty="0" err="1" smtClean="0">
                <a:ea typeface="Calibri" panose="020F0502020204030204" pitchFamily="34" charset="0"/>
              </a:rPr>
              <a:t>template</a:t>
            </a:r>
            <a:r>
              <a:rPr lang="pl-PL" sz="2400" b="0" dirty="0" smtClean="0">
                <a:ea typeface="Calibri" panose="020F0502020204030204" pitchFamily="34" charset="0"/>
              </a:rPr>
              <a:t> for „Training </a:t>
            </a:r>
            <a:r>
              <a:rPr lang="pl-PL" sz="2400" b="0" dirty="0" err="1" smtClean="0">
                <a:ea typeface="Calibri" panose="020F0502020204030204" pitchFamily="34" charset="0"/>
              </a:rPr>
              <a:t>Requirements</a:t>
            </a:r>
            <a:r>
              <a:rPr lang="pl-PL" sz="2400" b="0" dirty="0" smtClean="0">
                <a:ea typeface="Calibri" panose="020F0502020204030204" pitchFamily="34" charset="0"/>
              </a:rPr>
              <a:t> in Specialty of ...” (</a:t>
            </a:r>
            <a:r>
              <a:rPr lang="pl-PL" sz="2400" b="0" dirty="0" err="1" smtClean="0">
                <a:ea typeface="Calibri" panose="020F0502020204030204" pitchFamily="34" charset="0"/>
              </a:rPr>
              <a:t>old</a:t>
            </a:r>
            <a:r>
              <a:rPr lang="pl-PL" sz="2400" b="0" dirty="0" smtClean="0">
                <a:ea typeface="Calibri" panose="020F0502020204030204" pitchFamily="34" charset="0"/>
              </a:rPr>
              <a:t> </a:t>
            </a:r>
            <a:r>
              <a:rPr lang="pl-PL" sz="2400" b="0" dirty="0" err="1" smtClean="0">
                <a:ea typeface="Calibri" panose="020F0502020204030204" pitchFamily="34" charset="0"/>
              </a:rPr>
              <a:t>Chapter</a:t>
            </a:r>
            <a:r>
              <a:rPr lang="pl-PL" sz="2400" b="0" dirty="0" smtClean="0">
                <a:ea typeface="Calibri" panose="020F0502020204030204" pitchFamily="34" charset="0"/>
              </a:rPr>
              <a:t> 6)</a:t>
            </a:r>
            <a:endParaRPr lang="en-GB" sz="2400" b="0" dirty="0" smtClean="0">
              <a:ea typeface="Calibri" panose="020F0502020204030204" pitchFamily="34" charset="0"/>
            </a:endParaRPr>
          </a:p>
        </p:txBody>
      </p:sp>
      <p:sp>
        <p:nvSpPr>
          <p:cNvPr id="4" name="Slide Number Placeholder 3"/>
          <p:cNvSpPr>
            <a:spLocks noGrp="1"/>
          </p:cNvSpPr>
          <p:nvPr>
            <p:ph type="sldNum" sz="quarter" idx="11"/>
          </p:nvPr>
        </p:nvSpPr>
        <p:spPr>
          <a:xfrm>
            <a:off x="1619250" y="6165850"/>
            <a:ext cx="503238" cy="503238"/>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7753E0A-119F-459B-89AD-053052970150}" type="slidenum">
              <a:rPr lang="en-US">
                <a:solidFill>
                  <a:srgbClr val="FFFFFF"/>
                </a:solidFill>
                <a:latin typeface="Calibri" panose="020F0502020204030204" pitchFamily="34" charset="0"/>
              </a:rPr>
              <a:pPr eaLnBrk="1" hangingPunct="1"/>
              <a:t>6</a:t>
            </a:fld>
            <a:endParaRPr lang="en-US">
              <a:solidFill>
                <a:srgbClr val="FFFFFF"/>
              </a:solidFill>
              <a:latin typeface="Calibri" panose="020F0502020204030204" pitchFamily="34" charset="0"/>
            </a:endParaRPr>
          </a:p>
        </p:txBody>
      </p:sp>
      <p:sp>
        <p:nvSpPr>
          <p:cNvPr id="5" name="Symbol zastępczy stopki 4"/>
          <p:cNvSpPr>
            <a:spLocks noGrp="1"/>
          </p:cNvSpPr>
          <p:nvPr>
            <p:ph type="ftr" sz="quarter" idx="10"/>
          </p:nvPr>
        </p:nvSpPr>
        <p:spPr>
          <a:xfrm>
            <a:off x="8172450" y="6308725"/>
            <a:ext cx="838200" cy="360363"/>
          </a:xfrm>
        </p:spPr>
        <p:txBody>
          <a:bodyPr/>
          <a:lstStyle/>
          <a:p>
            <a:pPr>
              <a:defRPr/>
            </a:pPr>
            <a:r>
              <a:rPr lang="en-US" sz="1600" smtClean="0"/>
              <a:t>2013</a:t>
            </a:r>
            <a:endParaRPr lang="en-US" sz="1600" dirty="0"/>
          </a:p>
        </p:txBody>
      </p:sp>
      <p:sp>
        <p:nvSpPr>
          <p:cNvPr id="7" name="AutoShape 9"/>
          <p:cNvSpPr>
            <a:spLocks noChangeArrowheads="1"/>
          </p:cNvSpPr>
          <p:nvPr/>
        </p:nvSpPr>
        <p:spPr bwMode="auto">
          <a:xfrm>
            <a:off x="6248400" y="941388"/>
            <a:ext cx="2736850" cy="2147887"/>
          </a:xfrm>
          <a:prstGeom prst="flowChartAlternateProcess">
            <a:avLst/>
          </a:prstGeom>
          <a:solidFill>
            <a:schemeClr val="accent6">
              <a:lumMod val="60000"/>
              <a:lumOff val="40000"/>
            </a:schemeClr>
          </a:solidFill>
          <a:ln w="9525">
            <a:solidFill>
              <a:schemeClr val="tx1"/>
            </a:solidFill>
            <a:miter lim="800000"/>
            <a:headEnd/>
            <a:tailEnd/>
          </a:ln>
        </p:spPr>
        <p:txBody>
          <a:bodyPr wrap="none" lIns="36000" rIns="18000"/>
          <a:lstStyle/>
          <a:p>
            <a:pPr algn="ctr" fontAlgn="auto">
              <a:spcBef>
                <a:spcPts val="0"/>
              </a:spcBef>
              <a:spcAft>
                <a:spcPts val="0"/>
              </a:spcAft>
              <a:defRPr/>
            </a:pPr>
            <a:r>
              <a:rPr lang="en-GB" sz="2000" dirty="0">
                <a:solidFill>
                  <a:srgbClr val="000090"/>
                </a:solidFill>
                <a:latin typeface="Calibri"/>
                <a:cs typeface="+mn-cs"/>
              </a:rPr>
              <a:t>Specialist Sections</a:t>
            </a:r>
            <a:r>
              <a:rPr lang="pl-PL" sz="2000" dirty="0">
                <a:solidFill>
                  <a:srgbClr val="000090"/>
                </a:solidFill>
                <a:latin typeface="Calibri"/>
                <a:cs typeface="+mn-cs"/>
              </a:rPr>
              <a:t> </a:t>
            </a:r>
          </a:p>
          <a:p>
            <a:pPr algn="ctr" fontAlgn="auto">
              <a:spcBef>
                <a:spcPts val="0"/>
              </a:spcBef>
              <a:spcAft>
                <a:spcPts val="0"/>
              </a:spcAft>
              <a:defRPr/>
            </a:pPr>
            <a:r>
              <a:rPr lang="pl-PL" dirty="0" err="1">
                <a:solidFill>
                  <a:srgbClr val="000090"/>
                </a:solidFill>
                <a:latin typeface="Calibri"/>
                <a:cs typeface="+mn-cs"/>
              </a:rPr>
              <a:t>Multidisciplinary</a:t>
            </a:r>
            <a:r>
              <a:rPr lang="pl-PL" dirty="0">
                <a:solidFill>
                  <a:srgbClr val="000090"/>
                </a:solidFill>
                <a:latin typeface="Calibri"/>
                <a:cs typeface="+mn-cs"/>
              </a:rPr>
              <a:t> Joint </a:t>
            </a:r>
          </a:p>
          <a:p>
            <a:pPr algn="ctr" fontAlgn="auto">
              <a:spcBef>
                <a:spcPts val="0"/>
              </a:spcBef>
              <a:spcAft>
                <a:spcPts val="0"/>
              </a:spcAft>
              <a:defRPr/>
            </a:pPr>
            <a:r>
              <a:rPr lang="pl-PL" dirty="0" err="1">
                <a:solidFill>
                  <a:srgbClr val="000090"/>
                </a:solidFill>
                <a:latin typeface="Calibri"/>
                <a:cs typeface="+mn-cs"/>
              </a:rPr>
              <a:t>Committees</a:t>
            </a:r>
            <a:endParaRPr lang="en-GB" dirty="0">
              <a:solidFill>
                <a:srgbClr val="000090"/>
              </a:solidFill>
              <a:latin typeface="Calibri"/>
              <a:cs typeface="+mn-cs"/>
            </a:endParaRPr>
          </a:p>
          <a:p>
            <a:pPr algn="ctr" fontAlgn="auto">
              <a:spcBef>
                <a:spcPts val="0"/>
              </a:spcBef>
              <a:spcAft>
                <a:spcPts val="0"/>
              </a:spcAft>
              <a:defRPr/>
            </a:pPr>
            <a:endParaRPr lang="en-GB" sz="1200" dirty="0">
              <a:solidFill>
                <a:srgbClr val="000090"/>
              </a:solidFill>
              <a:effectLst>
                <a:outerShdw blurRad="38100" dist="38100" dir="2700000" algn="tl">
                  <a:srgbClr val="000000"/>
                </a:outerShdw>
              </a:effectLst>
              <a:latin typeface="Calibri"/>
              <a:cs typeface="+mn-cs"/>
            </a:endParaRPr>
          </a:p>
        </p:txBody>
      </p:sp>
      <p:sp>
        <p:nvSpPr>
          <p:cNvPr id="72711" name="AutoShape 10"/>
          <p:cNvSpPr>
            <a:spLocks noChangeArrowheads="1"/>
          </p:cNvSpPr>
          <p:nvPr/>
        </p:nvSpPr>
        <p:spPr bwMode="auto">
          <a:xfrm>
            <a:off x="6399213" y="2025650"/>
            <a:ext cx="2447925" cy="441325"/>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pl-PL" sz="1600">
                <a:solidFill>
                  <a:srgbClr val="000090"/>
                </a:solidFill>
                <a:latin typeface="Calibri" panose="020F0502020204030204" pitchFamily="34" charset="0"/>
              </a:rPr>
              <a:t>European Boards </a:t>
            </a:r>
            <a:endParaRPr lang="en-GB" sz="1600">
              <a:solidFill>
                <a:srgbClr val="000090"/>
              </a:solidFill>
              <a:latin typeface="Calibri" panose="020F0502020204030204" pitchFamily="34" charset="0"/>
            </a:endParaRPr>
          </a:p>
        </p:txBody>
      </p:sp>
      <p:sp>
        <p:nvSpPr>
          <p:cNvPr id="72712" name="AutoShape 10"/>
          <p:cNvSpPr>
            <a:spLocks noChangeArrowheads="1"/>
          </p:cNvSpPr>
          <p:nvPr/>
        </p:nvSpPr>
        <p:spPr bwMode="auto">
          <a:xfrm>
            <a:off x="6399213" y="2555875"/>
            <a:ext cx="2447925" cy="441325"/>
          </a:xfrm>
          <a:prstGeom prst="flowChartAlternateProcess">
            <a:avLst/>
          </a:prstGeom>
          <a:solidFill>
            <a:srgbClr val="B4CCE2"/>
          </a:solidFill>
          <a:ln w="9525">
            <a:solidFill>
              <a:schemeClr val="tx1"/>
            </a:solidFill>
            <a:miter lim="800000"/>
            <a:headEnd/>
            <a:tailEnd/>
          </a:ln>
        </p:spPr>
        <p:txBody>
          <a:bodyPr wrap="none"/>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pl-PL" sz="1600">
                <a:solidFill>
                  <a:srgbClr val="000090"/>
                </a:solidFill>
                <a:latin typeface="Calibri" panose="020F0502020204030204" pitchFamily="34" charset="0"/>
              </a:rPr>
              <a:t>Divisions</a:t>
            </a:r>
            <a:endParaRPr lang="en-GB" sz="1600">
              <a:solidFill>
                <a:srgbClr val="00009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Statutes</a:t>
            </a:r>
            <a:endParaRPr lang="de-DE"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1"/>
          </p:nvPr>
        </p:nvSpPr>
        <p:spPr/>
        <p:txBody>
          <a:bodyPr/>
          <a:lstStyle/>
          <a:p>
            <a:pPr>
              <a:defRPr/>
            </a:pPr>
            <a:r>
              <a:rPr lang="en-US" smtClean="0"/>
              <a:t>2013</a:t>
            </a:r>
            <a:endParaRPr lang="en-US"/>
          </a:p>
        </p:txBody>
      </p:sp>
      <p:sp>
        <p:nvSpPr>
          <p:cNvPr id="5" name="Foliennummernplatzhalter 4"/>
          <p:cNvSpPr>
            <a:spLocks noGrp="1"/>
          </p:cNvSpPr>
          <p:nvPr>
            <p:ph type="sldNum" sz="quarter" idx="12"/>
          </p:nvPr>
        </p:nvSpPr>
        <p:spPr/>
        <p:txBody>
          <a:bodyPr/>
          <a:lstStyle/>
          <a:p>
            <a:fld id="{4893C24F-DFFB-4268-AFD4-C056FC262677}" type="slidenum">
              <a:rPr lang="en-US" smtClean="0"/>
              <a:pPr/>
              <a:t>7</a:t>
            </a:fld>
            <a:endParaRPr lang="en-US"/>
          </a:p>
        </p:txBody>
      </p:sp>
    </p:spTree>
    <p:extLst>
      <p:ext uri="{BB962C8B-B14F-4D97-AF65-F5344CB8AC3E}">
        <p14:creationId xmlns:p14="http://schemas.microsoft.com/office/powerpoint/2010/main" val="274359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548680"/>
            <a:ext cx="8856984" cy="5904656"/>
          </a:xfrm>
        </p:spPr>
        <p:txBody>
          <a:bodyPr/>
          <a:lstStyle/>
          <a:p>
            <a:pPr>
              <a:defRPr/>
            </a:pPr>
            <a:r>
              <a:rPr lang="en-GB" sz="2400" b="1" dirty="0" smtClean="0">
                <a:effectLst/>
              </a:rPr>
              <a:t/>
            </a:r>
            <a:br>
              <a:rPr lang="en-GB" sz="2400" b="1" dirty="0" smtClean="0">
                <a:effectLst/>
              </a:rPr>
            </a:br>
            <a:r>
              <a:rPr lang="en-GB" sz="2400" b="1" dirty="0" smtClean="0">
                <a:effectLst/>
              </a:rPr>
              <a:t>IV.1</a:t>
            </a:r>
            <a:r>
              <a:rPr lang="en-GB" sz="2400" b="1" dirty="0">
                <a:effectLst/>
              </a:rPr>
              <a:t>. Full Members</a:t>
            </a:r>
            <a:r>
              <a:rPr lang="de-DE" sz="2400" dirty="0">
                <a:effectLst/>
              </a:rPr>
              <a:t/>
            </a:r>
            <a:br>
              <a:rPr lang="de-DE" sz="2400" dirty="0">
                <a:effectLst/>
              </a:rPr>
            </a:br>
            <a:r>
              <a:rPr lang="en-GB" sz="2200" dirty="0" smtClean="0">
                <a:effectLst/>
              </a:rPr>
              <a:t>The </a:t>
            </a:r>
            <a:r>
              <a:rPr lang="en-GB" sz="2200" dirty="0">
                <a:effectLst/>
              </a:rPr>
              <a:t>UEMS is composed of at least three full Members, legitimate persons/entities, legally constituted in keeping with the laws and customs of their country of origin.</a:t>
            </a:r>
            <a:r>
              <a:rPr lang="de-DE" sz="2200" dirty="0">
                <a:effectLst/>
              </a:rPr>
              <a:t/>
            </a:r>
            <a:br>
              <a:rPr lang="de-DE" sz="2200" dirty="0">
                <a:effectLst/>
              </a:rPr>
            </a:br>
            <a:r>
              <a:rPr lang="en-GB" sz="2200" dirty="0">
                <a:effectLst/>
              </a:rPr>
              <a:t>Any organisation representing specialist medical doctors, having legal personality or constituted in keeping with the laws and customs of its country of origin, can also become a full Member of the UEMS under the following condition:</a:t>
            </a:r>
            <a:r>
              <a:rPr lang="de-DE" sz="2200" dirty="0">
                <a:effectLst/>
              </a:rPr>
              <a:t/>
            </a:r>
            <a:br>
              <a:rPr lang="de-DE" sz="2200" dirty="0">
                <a:effectLst/>
              </a:rPr>
            </a:br>
            <a:r>
              <a:rPr lang="en-GB" sz="2800" b="1" dirty="0" smtClean="0">
                <a:effectLst/>
              </a:rPr>
              <a:t>Only </a:t>
            </a:r>
            <a:r>
              <a:rPr lang="en-GB" sz="2800" b="1" dirty="0">
                <a:effectLst/>
              </a:rPr>
              <a:t>the most representative non-governmental national </a:t>
            </a:r>
            <a:r>
              <a:rPr lang="en-GB" sz="2800" b="1" dirty="0">
                <a:solidFill>
                  <a:srgbClr val="FF0000"/>
                </a:solidFill>
                <a:effectLst/>
              </a:rPr>
              <a:t>professional </a:t>
            </a:r>
            <a:r>
              <a:rPr lang="en-GB" sz="2800" b="1" dirty="0">
                <a:effectLst/>
              </a:rPr>
              <a:t>organisation of a European Union Member State or a signatory country of the European Economic Area Agreement and Switzerland representing medical specialists may be elected to become a full Member of UEMS</a:t>
            </a:r>
            <a:r>
              <a:rPr lang="en-GB" sz="2800" b="1" dirty="0" smtClean="0">
                <a:effectLst/>
              </a:rPr>
              <a:t>.  </a:t>
            </a:r>
            <a:r>
              <a:rPr lang="de-DE" sz="2800" b="1" dirty="0">
                <a:effectLst/>
              </a:rPr>
              <a:t/>
            </a:r>
            <a:br>
              <a:rPr lang="de-DE" sz="2800" b="1" dirty="0">
                <a:effectLst/>
              </a:rPr>
            </a:br>
            <a:endParaRPr lang="de-DE" sz="2800" b="1" dirty="0"/>
          </a:p>
        </p:txBody>
      </p:sp>
    </p:spTree>
    <p:extLst>
      <p:ext uri="{BB962C8B-B14F-4D97-AF65-F5344CB8AC3E}">
        <p14:creationId xmlns:p14="http://schemas.microsoft.com/office/powerpoint/2010/main" val="2292429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260350"/>
            <a:ext cx="8713787" cy="6337300"/>
          </a:xfrm>
        </p:spPr>
        <p:txBody>
          <a:bodyPr/>
          <a:lstStyle/>
          <a:p>
            <a:pPr marL="0" indent="0">
              <a:buFontTx/>
              <a:buNone/>
              <a:defRPr/>
            </a:pPr>
            <a:r>
              <a:rPr lang="en-GB" sz="2000" b="1" u="sng" dirty="0">
                <a:effectLst>
                  <a:outerShdw blurRad="38100" dist="38100" dir="2700000" algn="tl">
                    <a:srgbClr val="000000">
                      <a:alpha val="43137"/>
                    </a:srgbClr>
                  </a:outerShdw>
                </a:effectLst>
              </a:rPr>
              <a:t>Article X. Specialist Sections and their European Boards</a:t>
            </a:r>
            <a:endParaRPr lang="de-DE" sz="2000" dirty="0">
              <a:effectLst>
                <a:outerShdw blurRad="38100" dist="38100" dir="2700000" algn="tl">
                  <a:srgbClr val="000000">
                    <a:alpha val="43137"/>
                  </a:srgbClr>
                </a:outerShdw>
              </a:effectLst>
            </a:endParaRPr>
          </a:p>
          <a:p>
            <a:pPr marL="0" indent="0">
              <a:buFontTx/>
              <a:buNone/>
              <a:defRPr/>
            </a:pPr>
            <a:r>
              <a:rPr lang="en-GB" sz="2000" b="1" dirty="0">
                <a:effectLst>
                  <a:outerShdw blurRad="38100" dist="38100" dir="2700000" algn="tl">
                    <a:srgbClr val="000000">
                      <a:alpha val="43137"/>
                    </a:srgbClr>
                  </a:outerShdw>
                </a:effectLst>
              </a:rPr>
              <a:t> </a:t>
            </a:r>
            <a:r>
              <a:rPr lang="en-GB" sz="2000" b="1" dirty="0" smtClean="0">
                <a:effectLst>
                  <a:outerShdw blurRad="38100" dist="38100" dir="2700000" algn="tl">
                    <a:srgbClr val="000000">
                      <a:alpha val="43137"/>
                    </a:srgbClr>
                  </a:outerShdw>
                </a:effectLst>
              </a:rPr>
              <a:t>X.1</a:t>
            </a:r>
            <a:r>
              <a:rPr lang="en-GB" sz="2000" b="1" dirty="0">
                <a:effectLst>
                  <a:outerShdw blurRad="38100" dist="38100" dir="2700000" algn="tl">
                    <a:srgbClr val="000000">
                      <a:alpha val="43137"/>
                    </a:srgbClr>
                  </a:outerShdw>
                </a:effectLst>
              </a:rPr>
              <a:t>. </a:t>
            </a:r>
            <a:r>
              <a:rPr lang="en-GB" sz="2000" b="1" dirty="0" smtClean="0">
                <a:effectLst>
                  <a:outerShdw blurRad="38100" dist="38100" dir="2700000" algn="tl">
                    <a:srgbClr val="000000">
                      <a:alpha val="43137"/>
                    </a:srgbClr>
                  </a:outerShdw>
                </a:effectLst>
              </a:rPr>
              <a:t>Competencies</a:t>
            </a:r>
            <a:endParaRPr lang="de-DE" sz="2000" dirty="0">
              <a:effectLst>
                <a:outerShdw blurRad="38100" dist="38100" dir="2700000" algn="tl">
                  <a:srgbClr val="000000">
                    <a:alpha val="43137"/>
                  </a:srgbClr>
                </a:outerShdw>
              </a:effectLst>
            </a:endParaRPr>
          </a:p>
          <a:p>
            <a:pPr marL="0" indent="0">
              <a:buFontTx/>
              <a:buNone/>
              <a:defRPr/>
            </a:pPr>
            <a:r>
              <a:rPr lang="en-GB" sz="2000" dirty="0" smtClean="0">
                <a:effectLst>
                  <a:outerShdw blurRad="38100" dist="38100" dir="2700000" algn="tl">
                    <a:srgbClr val="000000">
                      <a:alpha val="43137"/>
                    </a:srgbClr>
                  </a:outerShdw>
                </a:effectLst>
              </a:rPr>
              <a:t>The </a:t>
            </a:r>
            <a:r>
              <a:rPr lang="en-GB" sz="2000" dirty="0">
                <a:effectLst>
                  <a:outerShdw blurRad="38100" dist="38100" dir="2700000" algn="tl">
                    <a:srgbClr val="000000">
                      <a:alpha val="43137"/>
                    </a:srgbClr>
                  </a:outerShdw>
                </a:effectLst>
              </a:rPr>
              <a:t>Specialist Sections (hereafter Sections) represent the interests of their particular Specialty</a:t>
            </a:r>
            <a:r>
              <a:rPr lang="en-GB" sz="2000" dirty="0" smtClean="0">
                <a:effectLst>
                  <a:outerShdw blurRad="38100" dist="38100" dir="2700000" algn="tl">
                    <a:srgbClr val="000000">
                      <a:alpha val="43137"/>
                    </a:srgbClr>
                  </a:outerShdw>
                </a:effectLst>
              </a:rPr>
              <a:t>.</a:t>
            </a:r>
            <a:r>
              <a:rPr lang="en-GB" sz="2000" b="1" dirty="0" smtClean="0">
                <a:effectLst>
                  <a:outerShdw blurRad="38100" dist="38100" dir="2700000" algn="tl">
                    <a:srgbClr val="000000">
                      <a:alpha val="43137"/>
                    </a:srgbClr>
                  </a:outerShdw>
                </a:effectLst>
              </a:rPr>
              <a:t>	  </a:t>
            </a:r>
          </a:p>
          <a:p>
            <a:pPr marL="0" indent="0">
              <a:buFontTx/>
              <a:buNone/>
              <a:defRPr/>
            </a:pPr>
            <a:r>
              <a:rPr lang="en-GB" sz="2400" b="1" dirty="0" smtClean="0">
                <a:effectLst>
                  <a:outerShdw blurRad="38100" dist="38100" dir="2700000" algn="tl">
                    <a:srgbClr val="000000">
                      <a:alpha val="43137"/>
                    </a:srgbClr>
                  </a:outerShdw>
                </a:effectLst>
              </a:rPr>
              <a:t>Any </a:t>
            </a:r>
            <a:r>
              <a:rPr lang="en-GB" sz="2400" b="1" dirty="0">
                <a:effectLst>
                  <a:outerShdw blurRad="38100" dist="38100" dir="2700000" algn="tl">
                    <a:srgbClr val="000000">
                      <a:alpha val="43137"/>
                    </a:srgbClr>
                  </a:outerShdw>
                </a:effectLst>
              </a:rPr>
              <a:t>specialty may apply to Council to create its own </a:t>
            </a:r>
            <a:r>
              <a:rPr lang="en-GB" sz="2400" b="1" dirty="0" smtClean="0">
                <a:effectLst>
                  <a:outerShdw blurRad="38100" dist="38100" dir="2700000" algn="tl">
                    <a:srgbClr val="000000">
                      <a:alpha val="43137"/>
                    </a:srgbClr>
                  </a:outerShdw>
                </a:effectLst>
              </a:rPr>
              <a:t>Section </a:t>
            </a:r>
            <a:r>
              <a:rPr lang="en-GB" sz="2400" b="1" dirty="0">
                <a:effectLst>
                  <a:outerShdw blurRad="38100" dist="38100" dir="2700000" algn="tl">
                    <a:srgbClr val="000000">
                      <a:alpha val="43137"/>
                    </a:srgbClr>
                  </a:outerShdw>
                </a:effectLst>
              </a:rPr>
              <a:t>if it is recognised as an independent specialty in at </a:t>
            </a:r>
            <a:r>
              <a:rPr lang="en-GB" sz="2400" b="1" dirty="0" smtClean="0">
                <a:effectLst>
                  <a:outerShdw blurRad="38100" dist="38100" dir="2700000" algn="tl">
                    <a:srgbClr val="000000">
                      <a:alpha val="43137"/>
                    </a:srgbClr>
                  </a:outerShdw>
                </a:effectLst>
              </a:rPr>
              <a:t>least </a:t>
            </a:r>
            <a:r>
              <a:rPr lang="en-GB" sz="2400" b="1" dirty="0">
                <a:solidFill>
                  <a:srgbClr val="FF0000"/>
                </a:solidFill>
                <a:effectLst>
                  <a:outerShdw blurRad="38100" dist="38100" dir="2700000" algn="tl">
                    <a:srgbClr val="000000">
                      <a:alpha val="43137"/>
                    </a:srgbClr>
                  </a:outerShdw>
                </a:effectLst>
              </a:rPr>
              <a:t>1/3</a:t>
            </a:r>
            <a:r>
              <a:rPr lang="en-GB" sz="2400" b="1" dirty="0">
                <a:effectLst>
                  <a:outerShdw blurRad="38100" dist="38100" dir="2700000" algn="tl">
                    <a:srgbClr val="000000">
                      <a:alpha val="43137"/>
                    </a:srgbClr>
                  </a:outerShdw>
                </a:effectLst>
              </a:rPr>
              <a:t> of the Member States</a:t>
            </a:r>
            <a:r>
              <a:rPr lang="en-GB" sz="2400" b="1" dirty="0" smtClean="0">
                <a:effectLst>
                  <a:outerShdw blurRad="38100" dist="38100" dir="2700000" algn="tl">
                    <a:srgbClr val="000000">
                      <a:alpha val="43137"/>
                    </a:srgbClr>
                  </a:outerShdw>
                </a:effectLst>
              </a:rPr>
              <a:t>.</a:t>
            </a:r>
          </a:p>
          <a:p>
            <a:pPr marL="0" indent="0">
              <a:buFontTx/>
              <a:buNone/>
              <a:defRPr/>
            </a:pPr>
            <a:r>
              <a:rPr lang="en-GB" sz="2000" dirty="0" smtClean="0">
                <a:effectLst>
                  <a:outerShdw blurRad="38100" dist="38100" dir="2700000" algn="tl">
                    <a:srgbClr val="000000">
                      <a:alpha val="43137"/>
                    </a:srgbClr>
                  </a:outerShdw>
                </a:effectLst>
              </a:rPr>
              <a:t>Every </a:t>
            </a:r>
            <a:r>
              <a:rPr lang="en-GB" sz="2000" dirty="0">
                <a:effectLst>
                  <a:outerShdw blurRad="38100" dist="38100" dir="2700000" algn="tl">
                    <a:srgbClr val="000000">
                      <a:alpha val="43137"/>
                    </a:srgbClr>
                  </a:outerShdw>
                </a:effectLst>
              </a:rPr>
              <a:t>Section has the right to create its own </a:t>
            </a:r>
            <a:r>
              <a:rPr lang="en-GB" sz="2400" dirty="0">
                <a:effectLst>
                  <a:outerShdw blurRad="38100" dist="38100" dir="2700000" algn="tl">
                    <a:srgbClr val="000000">
                      <a:alpha val="43137"/>
                    </a:srgbClr>
                  </a:outerShdw>
                </a:effectLst>
              </a:rPr>
              <a:t>Board to address scientific </a:t>
            </a:r>
            <a:r>
              <a:rPr lang="en-GB" sz="2400" dirty="0" smtClean="0">
                <a:effectLst>
                  <a:outerShdw blurRad="38100" dist="38100" dir="2700000" algn="tl">
                    <a:srgbClr val="000000">
                      <a:alpha val="43137"/>
                    </a:srgbClr>
                  </a:outerShdw>
                </a:effectLst>
              </a:rPr>
              <a:t> </a:t>
            </a:r>
            <a:r>
              <a:rPr lang="en-GB" sz="2000" dirty="0" smtClean="0">
                <a:effectLst>
                  <a:outerShdw blurRad="38100" dist="38100" dir="2700000" algn="tl">
                    <a:srgbClr val="000000">
                      <a:alpha val="43137"/>
                    </a:srgbClr>
                  </a:outerShdw>
                </a:effectLst>
              </a:rPr>
              <a:t>and </a:t>
            </a:r>
            <a:r>
              <a:rPr lang="en-GB" sz="2000" dirty="0">
                <a:effectLst>
                  <a:outerShdw blurRad="38100" dist="38100" dir="2700000" algn="tl">
                    <a:srgbClr val="000000">
                      <a:alpha val="43137"/>
                    </a:srgbClr>
                  </a:outerShdw>
                </a:effectLst>
              </a:rPr>
              <a:t>training interests</a:t>
            </a:r>
            <a:r>
              <a:rPr lang="en-GB" sz="2000" dirty="0" smtClean="0">
                <a:effectLst>
                  <a:outerShdw blurRad="38100" dist="38100" dir="2700000" algn="tl">
                    <a:srgbClr val="000000">
                      <a:alpha val="43137"/>
                    </a:srgbClr>
                  </a:outerShdw>
                </a:effectLst>
              </a:rPr>
              <a:t>.</a:t>
            </a:r>
            <a:r>
              <a:rPr lang="en-GB" sz="1800" b="1" dirty="0">
                <a:effectLst/>
              </a:rPr>
              <a:t> </a:t>
            </a:r>
            <a:endParaRPr lang="de-DE" sz="1800" dirty="0">
              <a:effectLst/>
            </a:endParaRPr>
          </a:p>
          <a:p>
            <a:pPr marL="0" indent="0">
              <a:buFontTx/>
              <a:buNone/>
              <a:defRPr/>
            </a:pPr>
            <a:r>
              <a:rPr lang="en-GB" sz="2000" b="1" dirty="0" smtClean="0">
                <a:effectLst>
                  <a:outerShdw blurRad="38100" dist="38100" dir="2700000" algn="tl">
                    <a:srgbClr val="000000">
                      <a:alpha val="43137"/>
                    </a:srgbClr>
                  </a:outerShdw>
                </a:effectLst>
              </a:rPr>
              <a:t>X.2</a:t>
            </a:r>
            <a:r>
              <a:rPr lang="en-GB" sz="2000" b="1" dirty="0">
                <a:effectLst>
                  <a:outerShdw blurRad="38100" dist="38100" dir="2700000" algn="tl">
                    <a:srgbClr val="000000">
                      <a:alpha val="43137"/>
                    </a:srgbClr>
                  </a:outerShdw>
                </a:effectLst>
              </a:rPr>
              <a:t>. Composition</a:t>
            </a:r>
            <a:endParaRPr lang="de-DE" sz="2000" dirty="0">
              <a:effectLst>
                <a:outerShdw blurRad="38100" dist="38100" dir="2700000" algn="tl">
                  <a:srgbClr val="000000">
                    <a:alpha val="43137"/>
                  </a:srgbClr>
                </a:outerShdw>
              </a:effectLst>
            </a:endParaRPr>
          </a:p>
          <a:p>
            <a:pPr marL="0" indent="0">
              <a:buFontTx/>
              <a:buNone/>
              <a:defRPr/>
            </a:pPr>
            <a:r>
              <a:rPr lang="en-GB" sz="2400" dirty="0" smtClean="0">
                <a:effectLst>
                  <a:outerShdw blurRad="38100" dist="38100" dir="2700000" algn="tl">
                    <a:srgbClr val="000000">
                      <a:alpha val="43137"/>
                    </a:srgbClr>
                  </a:outerShdw>
                </a:effectLst>
              </a:rPr>
              <a:t>Each </a:t>
            </a:r>
            <a:r>
              <a:rPr lang="en-GB" sz="2400" dirty="0">
                <a:effectLst>
                  <a:outerShdw blurRad="38100" dist="38100" dir="2700000" algn="tl">
                    <a:srgbClr val="000000">
                      <a:alpha val="43137"/>
                    </a:srgbClr>
                  </a:outerShdw>
                </a:effectLst>
              </a:rPr>
              <a:t>delegation to a </a:t>
            </a:r>
            <a:r>
              <a:rPr lang="en-GB" sz="2400" b="1" dirty="0">
                <a:solidFill>
                  <a:srgbClr val="FF0000"/>
                </a:solidFill>
                <a:effectLst>
                  <a:outerShdw blurRad="38100" dist="38100" dir="2700000" algn="tl">
                    <a:srgbClr val="000000">
                      <a:alpha val="43137"/>
                    </a:srgbClr>
                  </a:outerShdw>
                </a:effectLst>
              </a:rPr>
              <a:t>Section</a:t>
            </a:r>
            <a:r>
              <a:rPr lang="en-GB" sz="2400" b="1" dirty="0">
                <a:effectLst>
                  <a:outerShdw blurRad="38100" dist="38100" dir="2700000" algn="tl">
                    <a:srgbClr val="000000">
                      <a:alpha val="43137"/>
                    </a:srgbClr>
                  </a:outerShdw>
                </a:effectLst>
              </a:rPr>
              <a:t> shall consist in 2 delegates </a:t>
            </a:r>
            <a:r>
              <a:rPr lang="en-GB" sz="2400" dirty="0">
                <a:effectLst>
                  <a:outerShdw blurRad="38100" dist="38100" dir="2700000" algn="tl">
                    <a:srgbClr val="000000">
                      <a:alpha val="43137"/>
                    </a:srgbClr>
                  </a:outerShdw>
                </a:effectLst>
              </a:rPr>
              <a:t>from the country of each member country of the Council of UEMS nominated by that member of Council</a:t>
            </a:r>
            <a:r>
              <a:rPr lang="en-GB" sz="2400" dirty="0" smtClean="0">
                <a:effectLst>
                  <a:outerShdw blurRad="38100" dist="38100" dir="2700000" algn="tl">
                    <a:srgbClr val="000000">
                      <a:alpha val="43137"/>
                    </a:srgbClr>
                  </a:outerShdw>
                </a:effectLst>
              </a:rPr>
              <a:t>. Each </a:t>
            </a:r>
            <a:r>
              <a:rPr lang="en-GB" sz="2400" dirty="0">
                <a:effectLst>
                  <a:outerShdw blurRad="38100" dist="38100" dir="2700000" algn="tl">
                    <a:srgbClr val="000000">
                      <a:alpha val="43137"/>
                    </a:srgbClr>
                  </a:outerShdw>
                </a:effectLst>
              </a:rPr>
              <a:t>delegation to a </a:t>
            </a:r>
            <a:r>
              <a:rPr lang="en-GB" sz="2400" b="1" dirty="0">
                <a:solidFill>
                  <a:srgbClr val="FF0000"/>
                </a:solidFill>
                <a:effectLst>
                  <a:outerShdw blurRad="38100" dist="38100" dir="2700000" algn="tl">
                    <a:srgbClr val="000000">
                      <a:alpha val="43137"/>
                    </a:srgbClr>
                  </a:outerShdw>
                </a:effectLst>
              </a:rPr>
              <a:t>Board</a:t>
            </a:r>
            <a:r>
              <a:rPr lang="en-GB" sz="2400" dirty="0">
                <a:effectLst>
                  <a:outerShdw blurRad="38100" dist="38100" dir="2700000" algn="tl">
                    <a:srgbClr val="000000">
                      <a:alpha val="43137"/>
                    </a:srgbClr>
                  </a:outerShdw>
                </a:effectLst>
              </a:rPr>
              <a:t> shall consist in 2 members, </a:t>
            </a:r>
            <a:r>
              <a:rPr lang="en-GB" sz="2400" b="1" dirty="0">
                <a:effectLst>
                  <a:outerShdw blurRad="38100" dist="38100" dir="2700000" algn="tl">
                    <a:srgbClr val="000000">
                      <a:alpha val="43137"/>
                    </a:srgbClr>
                  </a:outerShdw>
                </a:effectLst>
              </a:rPr>
              <a:t>one from the Section</a:t>
            </a:r>
            <a:r>
              <a:rPr lang="en-GB" sz="2400" dirty="0">
                <a:effectLst>
                  <a:outerShdw blurRad="38100" dist="38100" dir="2700000" algn="tl">
                    <a:srgbClr val="000000">
                      <a:alpha val="43137"/>
                    </a:srgbClr>
                  </a:outerShdw>
                </a:effectLst>
              </a:rPr>
              <a:t> and </a:t>
            </a:r>
            <a:r>
              <a:rPr lang="en-GB" sz="2400" b="1" dirty="0">
                <a:effectLst>
                  <a:outerShdw blurRad="38100" dist="38100" dir="2700000" algn="tl">
                    <a:srgbClr val="000000">
                      <a:alpha val="43137"/>
                    </a:srgbClr>
                  </a:outerShdw>
                </a:effectLst>
              </a:rPr>
              <a:t>one </a:t>
            </a:r>
            <a:r>
              <a:rPr lang="en-GB" sz="2400" b="1" dirty="0" smtClean="0">
                <a:effectLst>
                  <a:outerShdw blurRad="38100" dist="38100" dir="2700000" algn="tl">
                    <a:srgbClr val="000000">
                      <a:alpha val="43137"/>
                    </a:srgbClr>
                  </a:outerShdw>
                </a:effectLst>
              </a:rPr>
              <a:t>from</a:t>
            </a:r>
          </a:p>
          <a:p>
            <a:pPr marL="0" indent="0">
              <a:buFontTx/>
              <a:buNone/>
              <a:defRPr/>
            </a:pPr>
            <a:r>
              <a:rPr lang="en-GB" sz="2400" b="1" dirty="0" smtClean="0">
                <a:effectLst>
                  <a:outerShdw blurRad="38100" dist="38100" dir="2700000" algn="tl">
                    <a:srgbClr val="000000">
                      <a:alpha val="43137"/>
                    </a:srgbClr>
                  </a:outerShdw>
                </a:effectLst>
              </a:rPr>
              <a:t> </a:t>
            </a:r>
            <a:r>
              <a:rPr lang="en-GB" sz="2400" b="1" dirty="0">
                <a:effectLst>
                  <a:outerShdw blurRad="38100" dist="38100" dir="2700000" algn="tl">
                    <a:srgbClr val="000000">
                      <a:alpha val="43137"/>
                    </a:srgbClr>
                  </a:outerShdw>
                </a:effectLst>
              </a:rPr>
              <a:t>the recognised academic or scientific Society of the country</a:t>
            </a:r>
            <a:r>
              <a:rPr lang="en-GB" sz="2400" dirty="0">
                <a:effectLst>
                  <a:outerShdw blurRad="38100" dist="38100" dir="2700000" algn="tl">
                    <a:srgbClr val="000000">
                      <a:alpha val="43137"/>
                    </a:srgbClr>
                  </a:outerShdw>
                </a:effectLst>
              </a:rPr>
              <a:t>.</a:t>
            </a:r>
            <a:endParaRPr lang="de-DE" sz="2400" dirty="0">
              <a:effectLst>
                <a:outerShdw blurRad="38100" dist="38100" dir="2700000" algn="tl">
                  <a:srgbClr val="000000">
                    <a:alpha val="43137"/>
                  </a:srgbClr>
                </a:outerShdw>
              </a:effectLst>
            </a:endParaRPr>
          </a:p>
          <a:p>
            <a:pPr>
              <a:defRPr/>
            </a:pPr>
            <a:endParaRPr lang="de-DE" dirty="0"/>
          </a:p>
        </p:txBody>
      </p:sp>
      <p:sp>
        <p:nvSpPr>
          <p:cNvPr id="2" name="Textfeld 1"/>
          <p:cNvSpPr txBox="1"/>
          <p:nvPr/>
        </p:nvSpPr>
        <p:spPr>
          <a:xfrm>
            <a:off x="8100392" y="2312933"/>
            <a:ext cx="665567" cy="584775"/>
          </a:xfrm>
          <a:prstGeom prst="rect">
            <a:avLst/>
          </a:prstGeom>
          <a:noFill/>
        </p:spPr>
        <p:txBody>
          <a:bodyPr wrap="none">
            <a:spAutoFit/>
          </a:bodyPr>
          <a:lstStyle/>
          <a:p>
            <a:pPr>
              <a:defRPr/>
            </a:pPr>
            <a:r>
              <a:rPr lang="de-DE" sz="3200" b="1" dirty="0" smtClean="0">
                <a:solidFill>
                  <a:srgbClr val="C00000"/>
                </a:solidFill>
                <a:effectLst>
                  <a:outerShdw blurRad="38100" dist="38100" dir="2700000" algn="tl">
                    <a:srgbClr val="000000">
                      <a:alpha val="43137"/>
                    </a:srgbClr>
                  </a:outerShdw>
                </a:effectLst>
              </a:rPr>
              <a:t>11</a:t>
            </a:r>
            <a:endParaRPr lang="de-DE"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355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893</Words>
  <Application>Microsoft Office PowerPoint</Application>
  <PresentationFormat>Bildschirmpräsentation (4:3)</PresentationFormat>
  <Paragraphs>217</Paragraphs>
  <Slides>42</Slides>
  <Notes>3</Notes>
  <HiddenSlides>0</HiddenSlides>
  <MMClips>0</MMClips>
  <ScaleCrop>false</ScaleCrop>
  <HeadingPairs>
    <vt:vector size="4" baseType="variant">
      <vt:variant>
        <vt:lpstr>Design</vt:lpstr>
      </vt:variant>
      <vt:variant>
        <vt:i4>2</vt:i4>
      </vt:variant>
      <vt:variant>
        <vt:lpstr>Folientitel</vt:lpstr>
      </vt:variant>
      <vt:variant>
        <vt:i4>42</vt:i4>
      </vt:variant>
    </vt:vector>
  </HeadingPairs>
  <TitlesOfParts>
    <vt:vector size="44" baseType="lpstr">
      <vt:lpstr>Angles</vt:lpstr>
      <vt:lpstr>Office Theme</vt:lpstr>
      <vt:lpstr>Union europeenne des medecins specialistes</vt:lpstr>
      <vt:lpstr>THE uems</vt:lpstr>
      <vt:lpstr>THE ADDED VALUE OF THE UEMS</vt:lpstr>
      <vt:lpstr>PowerPoint-Präsentation</vt:lpstr>
      <vt:lpstr>PowerPoint-Präsentation</vt:lpstr>
      <vt:lpstr>SECTIONS AND BOARDS</vt:lpstr>
      <vt:lpstr>Statutes</vt:lpstr>
      <vt:lpstr> IV.1. Full Members The UEMS is composed of at least three full Members, legitimate persons/entities, legally constituted in keeping with the laws and customs of their country of origin. Any organisation representing specialist medical doctors, having legal personality or constituted in keeping with the laws and customs of its country of origin, can also become a full Member of the UEMS under the following condition: Only the most representative non-governmental national professional organisation of a European Union Member State or a signatory country of the European Economic Area Agreement and Switzerland representing medical specialists may be elected to become a full Member of UEMS.   </vt:lpstr>
      <vt:lpstr>PowerPoint-Präsentation</vt:lpstr>
      <vt:lpstr>Accounts &amp; Subaccounts</vt:lpstr>
      <vt:lpstr>Why a change is needed?</vt:lpstr>
      <vt:lpstr>Why a change is needed (2)</vt:lpstr>
      <vt:lpstr>Principles for change (1)</vt:lpstr>
      <vt:lpstr>Principles for change (2)</vt:lpstr>
      <vt:lpstr>Principles for change (3)</vt:lpstr>
      <vt:lpstr>CEN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CEN in FIGURES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Standardization of medical  procedures</vt:lpstr>
      <vt:lpstr>PowerPoint-Präsentation</vt:lpstr>
      <vt:lpstr>PowerPoint-Präsentation</vt:lpstr>
      <vt:lpstr>NEXT UEMS MEETINGs</vt:lpstr>
      <vt:lpstr>j</vt:lpstr>
      <vt:lpstr>PowerPoint-Präsentation</vt:lpstr>
    </vt:vector>
  </TitlesOfParts>
  <Company>Desktop Anywhere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OF MEDICAL SPECIALISTS</dc:title>
  <dc:creator>Jean-Baptiste Rouffet</dc:creator>
  <cp:lastModifiedBy>Dr. Dr. Hans-Peter Ulrich</cp:lastModifiedBy>
  <cp:revision>155</cp:revision>
  <cp:lastPrinted>2012-04-02T14:35:29Z</cp:lastPrinted>
  <dcterms:created xsi:type="dcterms:W3CDTF">2012-03-22T13:48:13Z</dcterms:created>
  <dcterms:modified xsi:type="dcterms:W3CDTF">2013-10-05T08:03:29Z</dcterms:modified>
</cp:coreProperties>
</file>