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1" r:id="rId6"/>
    <p:sldId id="262" r:id="rId7"/>
    <p:sldId id="263" r:id="rId8"/>
    <p:sldId id="264" r:id="rId9"/>
    <p:sldId id="265" r:id="rId10"/>
    <p:sldId id="266"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2F67-54CB-4361-9048-0F0A0271EA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6653A4-6BB7-4BAC-84D6-3469ECC59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3EA544-F158-4739-8238-DE52E61B4DBB}"/>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1653742E-11C2-4380-AB51-D729AEF8F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88DF0-7D15-49CB-B4E8-08FE78B250D3}"/>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70826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B277-0CDF-4409-9E11-0DDEAB677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93FFAE-3AF3-4E43-ACBF-5169A8B9FF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6D022-D1FA-44F1-B525-0588C56619B6}"/>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7596D0C8-8B22-45D2-B38C-7B6494B1A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D00C7-68EC-4019-8DBE-90F7855C955C}"/>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327219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8440B-C12C-4358-B426-7E1E1D4BA5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8211EA-BF15-48F8-B556-BDECC873A8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1960F-BE1D-440D-9D05-353C2F915AAA}"/>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46503FDB-ED7C-451E-A7EE-B8D83F77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4F8A-A9A9-4C0E-8785-022C6F1E1A63}"/>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30804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695A-6C4F-40F9-B961-EA7E6BFB9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99E1A-3265-4532-BF43-41039DCCBA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5F718-D502-483B-8D26-5F83806FB3DC}"/>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E0B37C51-E382-46E2-B589-2149A4FE2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E064D-843D-4437-9AF8-09F744746278}"/>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223564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4F-C2FA-442B-898A-DB13887F9E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9EA7A-0622-4E3D-8356-B628DDCBC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601F81-51F0-4192-89EB-C5729C6DADD5}"/>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B9EDACAB-57CC-460E-ABD7-C233CAE42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46BB6-9703-4A95-A46D-7F442118FAB6}"/>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408982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8791-64A1-4DA8-A0A1-E35CD094F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A4CF8-3199-4259-AB93-6AD37FEB52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A902A7-F192-4BE7-8823-495B8DA364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CF9AD0-870A-479B-941A-14745C04B823}"/>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6" name="Footer Placeholder 5">
            <a:extLst>
              <a:ext uri="{FF2B5EF4-FFF2-40B4-BE49-F238E27FC236}">
                <a16:creationId xmlns:a16="http://schemas.microsoft.com/office/drawing/2014/main" id="{618E126D-F2BD-442E-BD11-26552DF00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B127D-9BF2-4F20-9E6F-FBC56C0BC74D}"/>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404605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0786-2A9F-4813-9975-18252E2974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6B78BF-3CFD-4377-8BD9-AF28AE539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642AC7-E2D8-4740-9C39-22E68E9642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7BE81A-7F05-494F-9039-C2871BA8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2BCA8D-E623-4BD7-991C-C746E5793D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221AD8-B0C3-4F33-BD00-6CE1297B53DC}"/>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8" name="Footer Placeholder 7">
            <a:extLst>
              <a:ext uri="{FF2B5EF4-FFF2-40B4-BE49-F238E27FC236}">
                <a16:creationId xmlns:a16="http://schemas.microsoft.com/office/drawing/2014/main" id="{77BE32B4-1A6F-406E-BEB5-7ADD169DE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1FA1C-926A-4183-9C13-D7564F5DD12D}"/>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404244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5D1E-99EB-4FDE-A6C5-D090CF4ED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1FDC6-FC8B-46C4-A1E1-036004B78579}"/>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4" name="Footer Placeholder 3">
            <a:extLst>
              <a:ext uri="{FF2B5EF4-FFF2-40B4-BE49-F238E27FC236}">
                <a16:creationId xmlns:a16="http://schemas.microsoft.com/office/drawing/2014/main" id="{87DCA2CD-35CA-40D9-8B02-5775085FC9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8B00C-A11F-4281-ACEC-1670F43ADBAC}"/>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353130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36B26-DE7B-4AD0-9778-F651F6D8D972}"/>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3" name="Footer Placeholder 2">
            <a:extLst>
              <a:ext uri="{FF2B5EF4-FFF2-40B4-BE49-F238E27FC236}">
                <a16:creationId xmlns:a16="http://schemas.microsoft.com/office/drawing/2014/main" id="{EF1DD5FE-16B2-4A78-85B0-44F619E2E5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6A86B-4D6D-41FA-8E62-BCD62F685AD9}"/>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23363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E283-32B9-46D6-8663-5CAE3F182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1CF0D-F230-4B3E-82DD-5AFC2BA69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27F4E-87DE-4B6F-A6E7-2DE70727E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1A12E-B4C8-4E75-AF53-B41043148EDC}"/>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6" name="Footer Placeholder 5">
            <a:extLst>
              <a:ext uri="{FF2B5EF4-FFF2-40B4-BE49-F238E27FC236}">
                <a16:creationId xmlns:a16="http://schemas.microsoft.com/office/drawing/2014/main" id="{55F34831-90B8-4E50-A92F-3FE55CC8A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0B5CC-817C-4BC5-93F5-B80EC8DE9394}"/>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325320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3C7C-2A13-4D60-8778-9CC0164B1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1B580-57C5-4D19-A82D-57C8E3BC1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276F36-92E5-45B9-9D77-963EA8A1B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77CE83-DC06-4848-8E8C-9C515E5EE0B8}"/>
              </a:ext>
            </a:extLst>
          </p:cNvPr>
          <p:cNvSpPr>
            <a:spLocks noGrp="1"/>
          </p:cNvSpPr>
          <p:nvPr>
            <p:ph type="dt" sz="half" idx="10"/>
          </p:nvPr>
        </p:nvSpPr>
        <p:spPr/>
        <p:txBody>
          <a:bodyPr/>
          <a:lstStyle/>
          <a:p>
            <a:fld id="{8DEAD881-770D-42BC-83F7-A21691A7A5A6}" type="datetimeFigureOut">
              <a:rPr lang="en-US" smtClean="0"/>
              <a:t>10/1/2018</a:t>
            </a:fld>
            <a:endParaRPr lang="en-US"/>
          </a:p>
        </p:txBody>
      </p:sp>
      <p:sp>
        <p:nvSpPr>
          <p:cNvPr id="6" name="Footer Placeholder 5">
            <a:extLst>
              <a:ext uri="{FF2B5EF4-FFF2-40B4-BE49-F238E27FC236}">
                <a16:creationId xmlns:a16="http://schemas.microsoft.com/office/drawing/2014/main" id="{C1E63E4A-EE40-4203-9985-E59C1516C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86E2F-0BFD-475C-8B6D-8FFDB83FE759}"/>
              </a:ext>
            </a:extLst>
          </p:cNvPr>
          <p:cNvSpPr>
            <a:spLocks noGrp="1"/>
          </p:cNvSpPr>
          <p:nvPr>
            <p:ph type="sldNum" sz="quarter" idx="12"/>
          </p:nvPr>
        </p:nvSpPr>
        <p:spPr/>
        <p:txBody>
          <a:bodyPr/>
          <a:lstStyle/>
          <a:p>
            <a:fld id="{C06C9CD3-6ED5-4CBA-88DE-10DE7BF9918B}" type="slidenum">
              <a:rPr lang="en-US" smtClean="0"/>
              <a:t>‹#›</a:t>
            </a:fld>
            <a:endParaRPr lang="en-US"/>
          </a:p>
        </p:txBody>
      </p:sp>
    </p:spTree>
    <p:extLst>
      <p:ext uri="{BB962C8B-B14F-4D97-AF65-F5344CB8AC3E}">
        <p14:creationId xmlns:p14="http://schemas.microsoft.com/office/powerpoint/2010/main" val="70847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97AEE-B55A-4659-9581-CAC7BAFB8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6D1CFA-1A34-4737-AFB9-D23C63EA1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774F8-6843-4B2D-A4D4-6554761AE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D881-770D-42BC-83F7-A21691A7A5A6}" type="datetimeFigureOut">
              <a:rPr lang="en-US" smtClean="0"/>
              <a:t>10/1/2018</a:t>
            </a:fld>
            <a:endParaRPr lang="en-US"/>
          </a:p>
        </p:txBody>
      </p:sp>
      <p:sp>
        <p:nvSpPr>
          <p:cNvPr id="5" name="Footer Placeholder 4">
            <a:extLst>
              <a:ext uri="{FF2B5EF4-FFF2-40B4-BE49-F238E27FC236}">
                <a16:creationId xmlns:a16="http://schemas.microsoft.com/office/drawing/2014/main" id="{B1501DED-03FB-483E-AE49-047486CDA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4D217-EAED-4B17-B075-FB2F8159B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C9CD3-6ED5-4CBA-88DE-10DE7BF9918B}" type="slidenum">
              <a:rPr lang="en-US" smtClean="0"/>
              <a:t>‹#›</a:t>
            </a:fld>
            <a:endParaRPr lang="en-US"/>
          </a:p>
        </p:txBody>
      </p:sp>
    </p:spTree>
    <p:extLst>
      <p:ext uri="{BB962C8B-B14F-4D97-AF65-F5344CB8AC3E}">
        <p14:creationId xmlns:p14="http://schemas.microsoft.com/office/powerpoint/2010/main" val="243721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4DD36-E49D-475A-9FEB-D6AE2BD66DB4}"/>
              </a:ext>
            </a:extLst>
          </p:cNvPr>
          <p:cNvSpPr>
            <a:spLocks noGrp="1"/>
          </p:cNvSpPr>
          <p:nvPr>
            <p:ph type="ctrTitle"/>
          </p:nvPr>
        </p:nvSpPr>
        <p:spPr>
          <a:xfrm>
            <a:off x="1158240" y="1122363"/>
            <a:ext cx="6339840" cy="2387600"/>
          </a:xfrm>
        </p:spPr>
        <p:txBody>
          <a:bodyPr>
            <a:normAutofit fontScale="90000"/>
          </a:bodyPr>
          <a:lstStyle/>
          <a:p>
            <a:pPr algn="l"/>
            <a:r>
              <a:rPr lang="en-US" sz="5600" b="1" dirty="0"/>
              <a:t>Report-UEMS meeting </a:t>
            </a:r>
            <a:r>
              <a:rPr lang="en-US" sz="5600" b="1"/>
              <a:t>Marrakech 27, 28 April </a:t>
            </a:r>
            <a:r>
              <a:rPr lang="en-US" sz="5600" b="1" dirty="0"/>
              <a:t>2018</a:t>
            </a:r>
          </a:p>
        </p:txBody>
      </p:sp>
      <p:sp>
        <p:nvSpPr>
          <p:cNvPr id="3" name="Subtitle 2">
            <a:extLst>
              <a:ext uri="{FF2B5EF4-FFF2-40B4-BE49-F238E27FC236}">
                <a16:creationId xmlns:a16="http://schemas.microsoft.com/office/drawing/2014/main" id="{FD78E466-67D9-4FD5-B26D-C030D33A2744}"/>
              </a:ext>
            </a:extLst>
          </p:cNvPr>
          <p:cNvSpPr>
            <a:spLocks noGrp="1"/>
          </p:cNvSpPr>
          <p:nvPr>
            <p:ph type="subTitle" idx="1"/>
          </p:nvPr>
        </p:nvSpPr>
        <p:spPr>
          <a:xfrm>
            <a:off x="1158240" y="4700588"/>
            <a:ext cx="6339840" cy="1655762"/>
          </a:xfrm>
        </p:spPr>
        <p:txBody>
          <a:bodyPr>
            <a:normAutofit/>
          </a:bodyPr>
          <a:lstStyle/>
          <a:p>
            <a:pPr algn="l"/>
            <a:r>
              <a:rPr lang="en-US" dirty="0"/>
              <a:t>Adrian M Agius</a:t>
            </a:r>
          </a:p>
          <a:p>
            <a:pPr algn="l"/>
            <a:r>
              <a:rPr lang="en-US" dirty="0"/>
              <a:t>General Secretary UEMS-ORL</a:t>
            </a:r>
          </a:p>
        </p:txBody>
      </p:sp>
      <p:cxnSp>
        <p:nvCxnSpPr>
          <p:cNvPr id="14" name="Straight Connector 13">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ipart&#10;&#10;Description generated with high confidence">
            <a:extLst>
              <a:ext uri="{FF2B5EF4-FFF2-40B4-BE49-F238E27FC236}">
                <a16:creationId xmlns:a16="http://schemas.microsoft.com/office/drawing/2014/main" id="{D25C7AF1-A9D8-4FEF-A3B0-E235F738F011}"/>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8656320" y="1527811"/>
            <a:ext cx="2377440" cy="2377440"/>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225979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2D90F0-3F90-4355-B3C8-D70EFFECEA4A}"/>
              </a:ext>
            </a:extLst>
          </p:cNvPr>
          <p:cNvGraphicFramePr>
            <a:graphicFrameLocks noGrp="1"/>
          </p:cNvGraphicFramePr>
          <p:nvPr>
            <p:ph idx="1"/>
            <p:extLst>
              <p:ext uri="{D42A27DB-BD31-4B8C-83A1-F6EECF244321}">
                <p14:modId xmlns:p14="http://schemas.microsoft.com/office/powerpoint/2010/main" val="2640556096"/>
              </p:ext>
            </p:extLst>
          </p:nvPr>
        </p:nvGraphicFramePr>
        <p:xfrm>
          <a:off x="1602556" y="160256"/>
          <a:ext cx="8342721" cy="6617618"/>
        </p:xfrm>
        <a:graphic>
          <a:graphicData uri="http://schemas.openxmlformats.org/drawingml/2006/table">
            <a:tbl>
              <a:tblPr firstRow="1" firstCol="1" bandRow="1"/>
              <a:tblGrid>
                <a:gridCol w="1877945">
                  <a:extLst>
                    <a:ext uri="{9D8B030D-6E8A-4147-A177-3AD203B41FA5}">
                      <a16:colId xmlns:a16="http://schemas.microsoft.com/office/drawing/2014/main" val="2337174945"/>
                    </a:ext>
                  </a:extLst>
                </a:gridCol>
                <a:gridCol w="878181">
                  <a:extLst>
                    <a:ext uri="{9D8B030D-6E8A-4147-A177-3AD203B41FA5}">
                      <a16:colId xmlns:a16="http://schemas.microsoft.com/office/drawing/2014/main" val="943680572"/>
                    </a:ext>
                  </a:extLst>
                </a:gridCol>
                <a:gridCol w="1098114">
                  <a:extLst>
                    <a:ext uri="{9D8B030D-6E8A-4147-A177-3AD203B41FA5}">
                      <a16:colId xmlns:a16="http://schemas.microsoft.com/office/drawing/2014/main" val="1171793657"/>
                    </a:ext>
                  </a:extLst>
                </a:gridCol>
                <a:gridCol w="1097340">
                  <a:extLst>
                    <a:ext uri="{9D8B030D-6E8A-4147-A177-3AD203B41FA5}">
                      <a16:colId xmlns:a16="http://schemas.microsoft.com/office/drawing/2014/main" val="3580181961"/>
                    </a:ext>
                  </a:extLst>
                </a:gridCol>
                <a:gridCol w="1086497">
                  <a:extLst>
                    <a:ext uri="{9D8B030D-6E8A-4147-A177-3AD203B41FA5}">
                      <a16:colId xmlns:a16="http://schemas.microsoft.com/office/drawing/2014/main" val="1697069951"/>
                    </a:ext>
                  </a:extLst>
                </a:gridCol>
                <a:gridCol w="1097340">
                  <a:extLst>
                    <a:ext uri="{9D8B030D-6E8A-4147-A177-3AD203B41FA5}">
                      <a16:colId xmlns:a16="http://schemas.microsoft.com/office/drawing/2014/main" val="3086832422"/>
                    </a:ext>
                  </a:extLst>
                </a:gridCol>
                <a:gridCol w="1207304">
                  <a:extLst>
                    <a:ext uri="{9D8B030D-6E8A-4147-A177-3AD203B41FA5}">
                      <a16:colId xmlns:a16="http://schemas.microsoft.com/office/drawing/2014/main" val="1518558993"/>
                    </a:ext>
                  </a:extLst>
                </a:gridCol>
              </a:tblGrid>
              <a:tr h="513430">
                <a:tc>
                  <a:txBody>
                    <a:bodyPr/>
                    <a:lstStyle/>
                    <a:p>
                      <a:pPr marL="0" marR="0" algn="ctr">
                        <a:lnSpc>
                          <a:spcPct val="115000"/>
                        </a:lnSpc>
                        <a:spcBef>
                          <a:spcPts val="0"/>
                        </a:spcBef>
                        <a:spcAft>
                          <a:spcPts val="0"/>
                        </a:spcAft>
                      </a:pP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Balance (EUR)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5">
                  <a:txBody>
                    <a:bodyPr/>
                    <a:lstStyle/>
                    <a:p>
                      <a:pPr marL="0" marR="0" algn="ctr">
                        <a:lnSpc>
                          <a:spcPct val="115000"/>
                        </a:lnSpc>
                        <a:spcBef>
                          <a:spcPts val="0"/>
                        </a:spcBef>
                        <a:spcAft>
                          <a:spcPts val="0"/>
                        </a:spcAft>
                      </a:pP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management fee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116782"/>
                  </a:ext>
                </a:extLst>
              </a:tr>
              <a:tr h="372368">
                <a:tc>
                  <a:txBody>
                    <a:bodyPr/>
                    <a:lstStyle/>
                    <a:p>
                      <a:pPr marL="0" marR="0" algn="ctr">
                        <a:lnSpc>
                          <a:spcPct val="115000"/>
                        </a:lnSpc>
                        <a:spcBef>
                          <a:spcPts val="0"/>
                        </a:spcBef>
                        <a:spcAft>
                          <a:spcPts val="0"/>
                        </a:spcAft>
                      </a:pP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31/12/2017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OPTION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OPTION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OPTION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OPTION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OPTION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107459"/>
                  </a:ext>
                </a:extLst>
              </a:tr>
              <a:tr h="737727">
                <a:tc>
                  <a:txBody>
                    <a:bodyPr/>
                    <a:lstStyle/>
                    <a:p>
                      <a:pPr marL="0" marR="0">
                        <a:lnSpc>
                          <a:spcPct val="115000"/>
                        </a:lnSpc>
                        <a:spcBef>
                          <a:spcPts val="0"/>
                        </a:spcBef>
                        <a:spcAft>
                          <a:spcPts val="0"/>
                        </a:spcAft>
                      </a:pPr>
                      <a:r>
                        <a:rPr lang="fr-BE"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based on </a:t>
                      </a:r>
                      <a:r>
                        <a:rPr lang="fr-BE"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resources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based on number of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transactions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resources &amp;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number of transactions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resources &amp;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number of transactions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resources &amp;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number of transactions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527463"/>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ALLERGOLOGY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45375,08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66019"/>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ANAESTHESIOLOGY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7765,39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944303"/>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NEUROLOGY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75676,89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53432"/>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NEURORADIOLOGY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17983,97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162148"/>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PAEDIATRIC SURGERY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9401,52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209176"/>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MEDICAL BIOPATHOLOGY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100268,22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484522"/>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PATHOLOGY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29343,67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579488"/>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ORTHOPAEDICS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12061,7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657858"/>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RADIOLOGY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119511,41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301600"/>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MEDICAL MICROBIOLOGY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39659,89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581804"/>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VASCULAR SURGERY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81649,37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354036"/>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NEUROSURGERY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8733,85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949818"/>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CHILD &amp; ADO PSY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31324,04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89967"/>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GYNAECOLOGY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600635,85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22309"/>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ENDOCRINOLOGY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303562,71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520161"/>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DERMATOLOGY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138680,52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717251"/>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GERIATRICS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14190,86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496039"/>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PAEDIATRICS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156020,68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307507"/>
                  </a:ext>
                </a:extLst>
              </a:tr>
              <a:tr h="262847">
                <a:tc>
                  <a:txBody>
                    <a:bodyPr/>
                    <a:lstStyle/>
                    <a:p>
                      <a:pPr marL="0" marR="0">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BNP ORL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19923,44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fr-BE"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328" marR="40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996500"/>
                  </a:ext>
                </a:extLst>
              </a:tr>
            </a:tbl>
          </a:graphicData>
        </a:graphic>
      </p:graphicFrame>
    </p:spTree>
    <p:extLst>
      <p:ext uri="{BB962C8B-B14F-4D97-AF65-F5344CB8AC3E}">
        <p14:creationId xmlns:p14="http://schemas.microsoft.com/office/powerpoint/2010/main" val="14095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EE52-1B8F-4388-BB5E-D9C58894EB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AE2514-39CC-48D1-8A18-26C328ACD108}"/>
              </a:ext>
            </a:extLst>
          </p:cNvPr>
          <p:cNvSpPr>
            <a:spLocks noGrp="1"/>
          </p:cNvSpPr>
          <p:nvPr>
            <p:ph idx="1"/>
          </p:nvPr>
        </p:nvSpPr>
        <p:spPr/>
        <p:txBody>
          <a:bodyPr/>
          <a:lstStyle/>
          <a:p>
            <a:pPr marL="0" marR="0" algn="just">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Meeting of working group in head and neck not held due to overrunning of congress time since discussions on management fees were prolonged.</a:t>
            </a:r>
            <a:r>
              <a:rPr lang="en-US" dirty="0">
                <a:latin typeface="Calibri" panose="020F0502020204030204" pitchFamily="34" charset="0"/>
                <a:ea typeface="Calibri" panose="020F0502020204030204" pitchFamily="34" charset="0"/>
                <a:cs typeface="Times New Roman" panose="02020603050405020304" pitchFamily="18" charset="0"/>
              </a:rPr>
              <a:t> Probably not enough time was allocated for this.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147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8D0673-AD35-401A-9043-1B8DF8A20BCB}"/>
              </a:ext>
            </a:extLst>
          </p:cNvPr>
          <p:cNvSpPr>
            <a:spLocks noGrp="1"/>
          </p:cNvSpPr>
          <p:nvPr>
            <p:ph idx="1"/>
          </p:nvPr>
        </p:nvSpPr>
        <p:spPr/>
        <p:txBody>
          <a:bodyPr/>
          <a:lstStyle/>
          <a:p>
            <a:pPr marL="0" marR="0" algn="just">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Statement of European Medical Organizations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Recently physiotherapists asserted that they have the right to prescribe medication. There was some encouragement by governments of Portugal and Poland where to cut costs they appointed nurse practitioners and intend to allow patients to access physiotherapists directly without referral from doctors. </a:t>
            </a:r>
            <a:r>
              <a:rPr lang="en-US">
                <a:latin typeface="Calibri" panose="020F0502020204030204" pitchFamily="34" charset="0"/>
                <a:ea typeface="Calibri" panose="020F0502020204030204" pitchFamily="34" charset="0"/>
                <a:cs typeface="Times New Roman" panose="02020603050405020304" pitchFamily="18" charset="0"/>
              </a:rPr>
              <a:t>A statement was issued by EMO confirming that only doctors have the training to make diagnosis and write prescriptions for medication.</a:t>
            </a:r>
            <a:endParaRPr lang="en-US" sz="20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0007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9C9-7196-4627-9299-482637611166}"/>
              </a:ext>
            </a:extLst>
          </p:cNvPr>
          <p:cNvSpPr>
            <a:spLocks noGrp="1"/>
          </p:cNvSpPr>
          <p:nvPr>
            <p:ph type="title"/>
          </p:nvPr>
        </p:nvSpPr>
        <p:spPr/>
        <p:txBody>
          <a:bodyPr/>
          <a:lstStyle/>
          <a:p>
            <a:pPr algn="ctr"/>
            <a:r>
              <a:rPr lang="en-US" dirty="0"/>
              <a:t>Attended by John Fenton, President and Adrian Agius, General Secretary</a:t>
            </a:r>
          </a:p>
        </p:txBody>
      </p:sp>
      <p:pic>
        <p:nvPicPr>
          <p:cNvPr id="5" name="Content Placeholder 4" descr="A group of people walking on a city street&#10;&#10;Description generated with very high confidence">
            <a:extLst>
              <a:ext uri="{FF2B5EF4-FFF2-40B4-BE49-F238E27FC236}">
                <a16:creationId xmlns:a16="http://schemas.microsoft.com/office/drawing/2014/main" id="{01F24120-B1E0-49E0-A4AD-5B92DC16A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06149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EEFC-1951-4374-BD33-393C51422762}"/>
              </a:ext>
            </a:extLst>
          </p:cNvPr>
          <p:cNvSpPr>
            <a:spLocks noGrp="1"/>
          </p:cNvSpPr>
          <p:nvPr>
            <p:ph type="title"/>
          </p:nvPr>
        </p:nvSpPr>
        <p:spPr/>
        <p:txBody>
          <a:bodyPr/>
          <a:lstStyle/>
          <a:p>
            <a:pPr algn="ctr"/>
            <a:r>
              <a:rPr lang="en-US" dirty="0"/>
              <a:t>60</a:t>
            </a:r>
            <a:r>
              <a:rPr lang="en-US" baseline="30000" dirty="0"/>
              <a:t>th</a:t>
            </a:r>
            <a:r>
              <a:rPr lang="en-US" dirty="0"/>
              <a:t> Anniversary of founding of UEMS</a:t>
            </a:r>
            <a:br>
              <a:rPr lang="en-US" dirty="0"/>
            </a:br>
            <a:endParaRPr lang="en-US" dirty="0"/>
          </a:p>
        </p:txBody>
      </p:sp>
      <p:pic>
        <p:nvPicPr>
          <p:cNvPr id="5" name="Picture 4" descr="A group of people standing in front of a crowd&#10;&#10;Description generated with very high confidence">
            <a:extLst>
              <a:ext uri="{FF2B5EF4-FFF2-40B4-BE49-F238E27FC236}">
                <a16:creationId xmlns:a16="http://schemas.microsoft.com/office/drawing/2014/main" id="{9DD4CDF7-FD8D-45DE-B6FC-239A14FD9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068" y="1488336"/>
            <a:ext cx="6116320" cy="4587240"/>
          </a:xfrm>
          <a:prstGeom prst="rect">
            <a:avLst/>
          </a:prstGeom>
        </p:spPr>
      </p:pic>
    </p:spTree>
    <p:extLst>
      <p:ext uri="{BB962C8B-B14F-4D97-AF65-F5344CB8AC3E}">
        <p14:creationId xmlns:p14="http://schemas.microsoft.com/office/powerpoint/2010/main" val="4001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3B42-D8E6-43BB-AFA2-4C39EDE0FC7E}"/>
              </a:ext>
            </a:extLst>
          </p:cNvPr>
          <p:cNvSpPr>
            <a:spLocks noGrp="1"/>
          </p:cNvSpPr>
          <p:nvPr>
            <p:ph type="title"/>
          </p:nvPr>
        </p:nvSpPr>
        <p:spPr/>
        <p:txBody>
          <a:bodyPr/>
          <a:lstStyle/>
          <a:p>
            <a:pPr algn="ctr"/>
            <a:r>
              <a:rPr lang="en-US" dirty="0"/>
              <a:t>UEMS financial status</a:t>
            </a:r>
          </a:p>
        </p:txBody>
      </p:sp>
      <p:sp>
        <p:nvSpPr>
          <p:cNvPr id="3" name="Content Placeholder 2">
            <a:extLst>
              <a:ext uri="{FF2B5EF4-FFF2-40B4-BE49-F238E27FC236}">
                <a16:creationId xmlns:a16="http://schemas.microsoft.com/office/drawing/2014/main" id="{596168AD-72E8-4DFB-9690-D0A6EDB46BE7}"/>
              </a:ext>
            </a:extLst>
          </p:cNvPr>
          <p:cNvSpPr>
            <a:spLocks noGrp="1"/>
          </p:cNvSpPr>
          <p:nvPr>
            <p:ph idx="1"/>
          </p:nvPr>
        </p:nvSpPr>
        <p:spPr/>
        <p:txBody>
          <a:bodyPr/>
          <a:lstStyle/>
          <a:p>
            <a:r>
              <a:rPr lang="en-US" dirty="0"/>
              <a:t>The UEMS incorporates 43 sections and Boards. It is funded by National Medical Associations of member countries, makes approx. 250,000 € annually from these contributions.</a:t>
            </a:r>
          </a:p>
          <a:p>
            <a:r>
              <a:rPr lang="en-US" dirty="0"/>
              <a:t>UEMS central has 9.5 million € mainly in assets (Domus </a:t>
            </a:r>
            <a:r>
              <a:rPr lang="en-US" dirty="0" err="1"/>
              <a:t>Medica</a:t>
            </a:r>
            <a:r>
              <a:rPr lang="en-US" dirty="0"/>
              <a:t>) and for the year 2017 was 800,000€ positive on balance sheet while in 2015 there was a negative balance of 300,000€. This was reversed due to withholding of EACCME payments that were due to the sections. These are starting to be repaid in 2017. There is an outstanding loan of 1 million € to be paid by 2027.</a:t>
            </a:r>
          </a:p>
          <a:p>
            <a:endParaRPr lang="en-US" dirty="0"/>
          </a:p>
        </p:txBody>
      </p:sp>
    </p:spTree>
    <p:extLst>
      <p:ext uri="{BB962C8B-B14F-4D97-AF65-F5344CB8AC3E}">
        <p14:creationId xmlns:p14="http://schemas.microsoft.com/office/powerpoint/2010/main" val="359086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03A5-666D-491C-8553-86EB036DE04A}"/>
              </a:ext>
            </a:extLst>
          </p:cNvPr>
          <p:cNvSpPr>
            <a:spLocks noGrp="1"/>
          </p:cNvSpPr>
          <p:nvPr>
            <p:ph type="title"/>
          </p:nvPr>
        </p:nvSpPr>
        <p:spPr/>
        <p:txBody>
          <a:bodyPr>
            <a:normAutofit/>
          </a:bodyPr>
          <a:lstStyle/>
          <a:p>
            <a:r>
              <a:rPr lang="en-US" sz="2800" dirty="0"/>
              <a:t>EACCME dues being reimbursed as from 2017 (withheld previously due to financial situation of the Domus </a:t>
            </a:r>
            <a:r>
              <a:rPr lang="en-US" sz="2800" dirty="0" err="1"/>
              <a:t>Medica</a:t>
            </a:r>
            <a:r>
              <a:rPr lang="en-US" sz="2800" dirty="0"/>
              <a:t>)</a:t>
            </a:r>
            <a:br>
              <a:rPr lang="en-US" sz="2800" dirty="0"/>
            </a:br>
            <a:endParaRPr lang="en-US" sz="2800" dirty="0"/>
          </a:p>
        </p:txBody>
      </p:sp>
      <p:sp>
        <p:nvSpPr>
          <p:cNvPr id="3" name="Content Placeholder 2">
            <a:extLst>
              <a:ext uri="{FF2B5EF4-FFF2-40B4-BE49-F238E27FC236}">
                <a16:creationId xmlns:a16="http://schemas.microsoft.com/office/drawing/2014/main" id="{2342767C-F6DC-4E1A-BD8B-AB8DB67E4D9F}"/>
              </a:ext>
            </a:extLst>
          </p:cNvPr>
          <p:cNvSpPr>
            <a:spLocks noGrp="1"/>
          </p:cNvSpPr>
          <p:nvPr>
            <p:ph idx="1"/>
          </p:nvPr>
        </p:nvSpPr>
        <p:spPr/>
        <p:txBody>
          <a:bodyPr>
            <a:normAutofit fontScale="62500" lnSpcReduction="20000"/>
          </a:bodyPr>
          <a:lstStyle/>
          <a:p>
            <a:r>
              <a:rPr lang="en-US" dirty="0"/>
              <a:t>Internal Medicine 	€ 5.100 	2017.09.05 	€ 4.400 	2018.04.10 	</a:t>
            </a:r>
          </a:p>
          <a:p>
            <a:r>
              <a:rPr lang="en-GB" dirty="0"/>
              <a:t>Medical Biopathology 	€ 50 	2017.09.19 	€ 900 	2018.04.10 	</a:t>
            </a:r>
          </a:p>
          <a:p>
            <a:r>
              <a:rPr lang="en-US" dirty="0"/>
              <a:t>Microbiology 		€ 2.100 	2017.09.05 	€ 450 	2018.04.10 	</a:t>
            </a:r>
          </a:p>
          <a:p>
            <a:r>
              <a:rPr lang="en-GB" dirty="0"/>
              <a:t>Nephrology 		€ 2.550 	2017.09.04 	€ 2.150 	2018.04.10 	</a:t>
            </a:r>
          </a:p>
          <a:p>
            <a:r>
              <a:rPr lang="en-GB" dirty="0"/>
              <a:t>Neurology 		€ 6.450 	2017.09.05 	€ 6.200 	2018.04.10 	</a:t>
            </a:r>
          </a:p>
          <a:p>
            <a:r>
              <a:rPr lang="en-US" dirty="0"/>
              <a:t>Neurosurgery 		€ 2.650 	2017.09.05 	€ 2.000 	2018.04.10 	</a:t>
            </a:r>
          </a:p>
          <a:p>
            <a:r>
              <a:rPr lang="en-GB" dirty="0"/>
              <a:t>Nuclear Medicine 	€ 1.500 	2017.09.05 	€ 4.050 	2018.04.10 	</a:t>
            </a:r>
          </a:p>
          <a:p>
            <a:r>
              <a:rPr lang="en-US" dirty="0"/>
              <a:t>Occupational Medicine 	€ 50 	2018.04.10 	</a:t>
            </a:r>
          </a:p>
          <a:p>
            <a:r>
              <a:rPr lang="en-GB" i="1" dirty="0"/>
              <a:t>Oncology </a:t>
            </a:r>
            <a:r>
              <a:rPr lang="en-GB" dirty="0"/>
              <a:t>		€ 2.510 	2017.08.29  	€ 2.184 	2018.04.10 	</a:t>
            </a:r>
          </a:p>
          <a:p>
            <a:r>
              <a:rPr lang="en-US" dirty="0"/>
              <a:t>Ophthalmology 		€ 6.100 	2017.09.05 	€ 4.200 	2018.04.10 	</a:t>
            </a:r>
          </a:p>
          <a:p>
            <a:r>
              <a:rPr lang="es-ES" dirty="0"/>
              <a:t>Oro-</a:t>
            </a:r>
            <a:r>
              <a:rPr lang="es-ES" dirty="0" err="1"/>
              <a:t>Maxillo</a:t>
            </a:r>
            <a:r>
              <a:rPr lang="es-ES" dirty="0"/>
              <a:t>-Facial </a:t>
            </a:r>
            <a:r>
              <a:rPr lang="es-ES" dirty="0" err="1"/>
              <a:t>surgery</a:t>
            </a:r>
            <a:r>
              <a:rPr lang="es-ES" dirty="0"/>
              <a:t> 	€ 550 	2017.09.05 	€ 250 	2018.04.10 	</a:t>
            </a:r>
          </a:p>
          <a:p>
            <a:r>
              <a:rPr lang="en-GB" dirty="0"/>
              <a:t>Orthopaedics 		€ 6.150 	2017.09.05 	€ 5.500 	2018.04.10 	</a:t>
            </a:r>
          </a:p>
          <a:p>
            <a:r>
              <a:rPr lang="it-IT" dirty="0"/>
              <a:t>Oto-Rhino-Laryngology 	€ 2.200 	2017.09.05 	€ 2.250 	2018.04.10 	</a:t>
            </a:r>
          </a:p>
          <a:p>
            <a:endParaRPr lang="en-US" dirty="0"/>
          </a:p>
        </p:txBody>
      </p:sp>
    </p:spTree>
    <p:extLst>
      <p:ext uri="{BB962C8B-B14F-4D97-AF65-F5344CB8AC3E}">
        <p14:creationId xmlns:p14="http://schemas.microsoft.com/office/powerpoint/2010/main" val="116799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AE2F-1007-40AE-9CEE-9FEABE633D73}"/>
              </a:ext>
            </a:extLst>
          </p:cNvPr>
          <p:cNvSpPr>
            <a:spLocks noGrp="1"/>
          </p:cNvSpPr>
          <p:nvPr>
            <p:ph type="title"/>
          </p:nvPr>
        </p:nvSpPr>
        <p:spPr/>
        <p:txBody>
          <a:bodyPr/>
          <a:lstStyle/>
          <a:p>
            <a:pPr algn="ctr"/>
            <a:r>
              <a:rPr lang="en-US" dirty="0"/>
              <a:t>UEMS management fee</a:t>
            </a:r>
          </a:p>
        </p:txBody>
      </p:sp>
      <p:sp>
        <p:nvSpPr>
          <p:cNvPr id="3" name="Content Placeholder 2">
            <a:extLst>
              <a:ext uri="{FF2B5EF4-FFF2-40B4-BE49-F238E27FC236}">
                <a16:creationId xmlns:a16="http://schemas.microsoft.com/office/drawing/2014/main" id="{A3B66B79-6665-47BF-A88E-E22BA30A426D}"/>
              </a:ext>
            </a:extLst>
          </p:cNvPr>
          <p:cNvSpPr>
            <a:spLocks noGrp="1"/>
          </p:cNvSpPr>
          <p:nvPr>
            <p:ph idx="1"/>
          </p:nvPr>
        </p:nvSpPr>
        <p:spPr/>
        <p:txBody>
          <a:bodyPr>
            <a:normAutofit/>
          </a:bodyPr>
          <a:lstStyle/>
          <a:p>
            <a:r>
              <a:rPr lang="en-US" dirty="0"/>
              <a:t>In 2016 The UEMS Executive has started to discuss the possibility to evenly share the costs of administration and financial management among all UEMS bodies. The Brussels Office was commissioned to put in place an adequate proposal for approval in 2018. </a:t>
            </a:r>
          </a:p>
          <a:p>
            <a:r>
              <a:rPr lang="en-US" dirty="0"/>
              <a:t>This is about the overall management of all financial UEMS activities needing proper control, documentation and a reporting system which will allow an External Auditors’ certification of the UEMS accounts. </a:t>
            </a:r>
          </a:p>
        </p:txBody>
      </p:sp>
    </p:spTree>
    <p:extLst>
      <p:ext uri="{BB962C8B-B14F-4D97-AF65-F5344CB8AC3E}">
        <p14:creationId xmlns:p14="http://schemas.microsoft.com/office/powerpoint/2010/main" val="34959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854-00AF-4265-9AD8-9953C7E43E61}"/>
              </a:ext>
            </a:extLst>
          </p:cNvPr>
          <p:cNvSpPr>
            <a:spLocks noGrp="1"/>
          </p:cNvSpPr>
          <p:nvPr>
            <p:ph type="title"/>
          </p:nvPr>
        </p:nvSpPr>
        <p:spPr>
          <a:xfrm>
            <a:off x="838200" y="365125"/>
            <a:ext cx="10515600" cy="879213"/>
          </a:xfrm>
        </p:spPr>
        <p:txBody>
          <a:bodyPr/>
          <a:lstStyle/>
          <a:p>
            <a:pPr algn="ctr"/>
            <a:r>
              <a:rPr lang="en-US" dirty="0"/>
              <a:t>NGO status</a:t>
            </a:r>
          </a:p>
        </p:txBody>
      </p:sp>
      <p:sp>
        <p:nvSpPr>
          <p:cNvPr id="3" name="Content Placeholder 2">
            <a:extLst>
              <a:ext uri="{FF2B5EF4-FFF2-40B4-BE49-F238E27FC236}">
                <a16:creationId xmlns:a16="http://schemas.microsoft.com/office/drawing/2014/main" id="{7A12AA2B-D141-4304-9740-481D43A1F009}"/>
              </a:ext>
            </a:extLst>
          </p:cNvPr>
          <p:cNvSpPr>
            <a:spLocks noGrp="1"/>
          </p:cNvSpPr>
          <p:nvPr>
            <p:ph idx="1"/>
          </p:nvPr>
        </p:nvSpPr>
        <p:spPr/>
        <p:txBody>
          <a:bodyPr>
            <a:normAutofit fontScale="92500" lnSpcReduction="10000"/>
          </a:bodyPr>
          <a:lstStyle/>
          <a:p>
            <a:r>
              <a:rPr lang="en-US" dirty="0"/>
              <a:t>The UEMS central office has the responsibility to fulfill the fiscal and financial obligation for the whole UEMS organization including: </a:t>
            </a:r>
          </a:p>
          <a:p>
            <a:pPr lvl="0"/>
            <a:r>
              <a:rPr lang="en-US" dirty="0"/>
              <a:t>Monthly VAT calculation and filing for the whole organization (20,000 transactions annually by UEMS bodies)</a:t>
            </a:r>
          </a:p>
          <a:p>
            <a:pPr lvl="0"/>
            <a:r>
              <a:rPr lang="en-US" dirty="0"/>
              <a:t>Reconciliation of all bank transactions with supporting document provided </a:t>
            </a:r>
          </a:p>
          <a:p>
            <a:pPr lvl="0"/>
            <a:r>
              <a:rPr lang="en-US" dirty="0"/>
              <a:t>Recording all expenses provided by the section on a central accounting software</a:t>
            </a:r>
          </a:p>
          <a:p>
            <a:pPr lvl="0"/>
            <a:r>
              <a:rPr lang="en-US" dirty="0"/>
              <a:t>Follow up of the section’s contribution and examination income</a:t>
            </a:r>
          </a:p>
          <a:p>
            <a:pPr lvl="0"/>
            <a:r>
              <a:rPr lang="en-US" dirty="0"/>
              <a:t>Completing all year end reporting and filing for UEMS bodies</a:t>
            </a:r>
          </a:p>
          <a:p>
            <a:pPr lvl="0"/>
            <a:r>
              <a:rPr lang="en-US" dirty="0"/>
              <a:t>Review with internal auditors </a:t>
            </a:r>
          </a:p>
          <a:p>
            <a:endParaRPr lang="en-US" dirty="0"/>
          </a:p>
        </p:txBody>
      </p:sp>
    </p:spTree>
    <p:extLst>
      <p:ext uri="{BB962C8B-B14F-4D97-AF65-F5344CB8AC3E}">
        <p14:creationId xmlns:p14="http://schemas.microsoft.com/office/powerpoint/2010/main" val="422245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707A-EB3A-48DB-AE0E-C3F13B9789EC}"/>
              </a:ext>
            </a:extLst>
          </p:cNvPr>
          <p:cNvSpPr>
            <a:spLocks noGrp="1"/>
          </p:cNvSpPr>
          <p:nvPr>
            <p:ph type="title"/>
          </p:nvPr>
        </p:nvSpPr>
        <p:spPr/>
        <p:txBody>
          <a:bodyPr/>
          <a:lstStyle/>
          <a:p>
            <a:pPr algn="ctr"/>
            <a:r>
              <a:rPr lang="en-US" dirty="0"/>
              <a:t>Fiscal responsibility</a:t>
            </a:r>
          </a:p>
        </p:txBody>
      </p:sp>
      <p:sp>
        <p:nvSpPr>
          <p:cNvPr id="3" name="Content Placeholder 2">
            <a:extLst>
              <a:ext uri="{FF2B5EF4-FFF2-40B4-BE49-F238E27FC236}">
                <a16:creationId xmlns:a16="http://schemas.microsoft.com/office/drawing/2014/main" id="{3655C5F9-BB7A-4FCC-BFB7-BA5ADB516645}"/>
              </a:ext>
            </a:extLst>
          </p:cNvPr>
          <p:cNvSpPr>
            <a:spLocks noGrp="1"/>
          </p:cNvSpPr>
          <p:nvPr>
            <p:ph idx="1"/>
          </p:nvPr>
        </p:nvSpPr>
        <p:spPr/>
        <p:txBody>
          <a:bodyPr/>
          <a:lstStyle/>
          <a:p>
            <a:r>
              <a:rPr lang="en-US" dirty="0"/>
              <a:t>The UEMS’ efforts to streamline the financing and accounting management aim to comply with Belgian regulations and to successfully achieve </a:t>
            </a:r>
            <a:r>
              <a:rPr lang="en-US" b="1" dirty="0"/>
              <a:t>certification of its accounts</a:t>
            </a:r>
            <a:r>
              <a:rPr lang="en-US" dirty="0"/>
              <a:t> by an external auditor. It is also important to bear in mind that UEMS including all its bodies must act as </a:t>
            </a:r>
            <a:r>
              <a:rPr lang="en-US" b="1" dirty="0"/>
              <a:t>one entity</a:t>
            </a:r>
            <a:r>
              <a:rPr lang="en-US" dirty="0"/>
              <a:t> liable to Belgian legal and fiscal authorities. </a:t>
            </a:r>
          </a:p>
        </p:txBody>
      </p:sp>
    </p:spTree>
    <p:extLst>
      <p:ext uri="{BB962C8B-B14F-4D97-AF65-F5344CB8AC3E}">
        <p14:creationId xmlns:p14="http://schemas.microsoft.com/office/powerpoint/2010/main" val="108387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94B7-C055-455C-9A2C-BEEC9DBF42A7}"/>
              </a:ext>
            </a:extLst>
          </p:cNvPr>
          <p:cNvSpPr>
            <a:spLocks noGrp="1"/>
          </p:cNvSpPr>
          <p:nvPr>
            <p:ph type="title"/>
          </p:nvPr>
        </p:nvSpPr>
        <p:spPr>
          <a:xfrm>
            <a:off x="838200" y="164981"/>
            <a:ext cx="10515600" cy="504322"/>
          </a:xfrm>
        </p:spPr>
        <p:txBody>
          <a:bodyPr>
            <a:normAutofit fontScale="90000"/>
          </a:bodyPr>
          <a:lstStyle/>
          <a:p>
            <a:pPr algn="ctr"/>
            <a:r>
              <a:rPr lang="en-US" sz="3200" dirty="0"/>
              <a:t>Proposed management fees</a:t>
            </a:r>
          </a:p>
        </p:txBody>
      </p:sp>
      <p:sp>
        <p:nvSpPr>
          <p:cNvPr id="7" name="Content Placeholder 6">
            <a:extLst>
              <a:ext uri="{FF2B5EF4-FFF2-40B4-BE49-F238E27FC236}">
                <a16:creationId xmlns:a16="http://schemas.microsoft.com/office/drawing/2014/main" id="{96841319-EBB1-48D1-A1CC-43DFBD7D49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4270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700</Words>
  <Application>Microsoft Office PowerPoint</Application>
  <PresentationFormat>Widescreen</PresentationFormat>
  <Paragraphs>189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Report-UEMS meeting Marrakech 27, 28 April 2018</vt:lpstr>
      <vt:lpstr>Attended by John Fenton, President and Adrian Agius, General Secretary</vt:lpstr>
      <vt:lpstr>60th Anniversary of founding of UEMS </vt:lpstr>
      <vt:lpstr>UEMS financial status</vt:lpstr>
      <vt:lpstr>EACCME dues being reimbursed as from 2017 (withheld previously due to financial situation of the Domus Medica) </vt:lpstr>
      <vt:lpstr>UEMS management fee</vt:lpstr>
      <vt:lpstr>NGO status</vt:lpstr>
      <vt:lpstr>Fiscal responsibility</vt:lpstr>
      <vt:lpstr>Proposed management fees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Report-UEMS meeting Marrakech April 2018</dc:title>
  <dc:creator>Adrian Agius</dc:creator>
  <cp:lastModifiedBy>Adrian Agius</cp:lastModifiedBy>
  <cp:revision>3</cp:revision>
  <dcterms:created xsi:type="dcterms:W3CDTF">2018-07-22T14:12:47Z</dcterms:created>
  <dcterms:modified xsi:type="dcterms:W3CDTF">2018-10-01T08:51:46Z</dcterms:modified>
</cp:coreProperties>
</file>